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2156-4D93-4AA0-A03C-E6E5785D0EB2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B131A-6493-4D5A-A9F5-86628937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4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E5E7-32BB-4CBA-AC13-E3932FB026E1}" type="datetime1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5B3-3BCB-43EF-8296-CF3E0105E5CD}" type="datetime1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A1D-BEAD-40DD-81EA-FE7176C8E554}" type="datetime1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1BAE-CE11-4D38-9DC2-A63C06D88F5B}" type="datetime1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5F5-8E2E-49BB-90DB-E95AE48355AD}" type="datetime1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B01-2892-476D-B1D9-2A0845C45601}" type="datetime1">
              <a:rPr lang="ru-RU" smtClean="0"/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EE12-BA6A-4FD7-971B-7C6816D70C36}" type="datetime1">
              <a:rPr lang="ru-RU" smtClean="0"/>
              <a:t>06.07.2016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3311-622B-44CD-844B-6E4BE4FB94AB}" type="datetime1">
              <a:rPr lang="ru-RU" smtClean="0"/>
              <a:t>06.07.2016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615-EE98-47C0-A7E0-04FAD2E31CE0}" type="datetime1">
              <a:rPr lang="ru-RU" smtClean="0"/>
              <a:t>06.07.2016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1BC3-6EE9-4F94-AF96-FDC874529812}" type="datetime1">
              <a:rPr lang="ru-RU" smtClean="0"/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295-F077-4C8C-9436-18EF48C73F8B}" type="datetime1">
              <a:rPr lang="ru-RU" smtClean="0"/>
              <a:t>06.07.2016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92A102-9842-49C6-8D70-B71ADAA9839F}" type="datetime1">
              <a:rPr lang="ru-RU" smtClean="0"/>
              <a:t>06.07.2016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128792" cy="316835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60357"/>
            <a:ext cx="7632848" cy="439248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совет «О реализации прав граждан на благоприятную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среду»</a:t>
            </a:r>
          </a:p>
          <a:p>
            <a:pPr marL="114300" lvl="0" algn="just">
              <a:buClr>
                <a:srgbClr val="A9A57C"/>
              </a:buClr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algn="just">
              <a:buClr>
                <a:srgbClr val="A9A57C"/>
              </a:buClr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Тверской области на благоприятную окружающую среду при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отходов, загрязнениях почв, в ходе </a:t>
            </a:r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предприятий: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пути решения</a:t>
            </a:r>
          </a:p>
          <a:p>
            <a:pPr marL="114300" lvl="0" algn="just">
              <a:buClr>
                <a:srgbClr val="A9A57C"/>
              </a:buClr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algn="just">
              <a:buClr>
                <a:srgbClr val="A9A57C"/>
              </a:buClr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Константинова, генеральный директор ООО НПФ «ТЭТА»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36296" y="6237312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ru-RU" sz="1600" dirty="0" smtClean="0"/>
              <a:t>8/07/2016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568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675E47"/>
                </a:solidFill>
              </a:rPr>
              <a:t>Нарушение </a:t>
            </a:r>
            <a:r>
              <a:rPr lang="ru-RU" sz="2400" dirty="0">
                <a:solidFill>
                  <a:srgbClr val="675E47"/>
                </a:solidFill>
              </a:rPr>
              <a:t>прав граждан на благоприятную окружающую среду в ходе работы предприятий  </a:t>
            </a:r>
            <a:r>
              <a:rPr lang="ru-RU" sz="2400" dirty="0" smtClean="0">
                <a:solidFill>
                  <a:srgbClr val="675E47"/>
                </a:solidFill>
              </a:rPr>
              <a:t>(2)</a:t>
            </a:r>
            <a:r>
              <a:rPr lang="ru-RU" dirty="0"/>
              <a:t/>
            </a:r>
            <a:br>
              <a:rPr lang="ru-RU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620000" cy="52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правил охраны атмосферного воздуха.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количество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 атмосферного воздуха, не соответствующих гигиеническим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нормативам в зоне влияния промышленных предприятий,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Залповых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авариных выбросов за последние три года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течение 2015-2016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г.г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многократные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жалобы -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ОАО «Мелькомбинат», ООО «Крона», МУП «</a:t>
            </a:r>
            <a:r>
              <a:rPr lang="ru-RU" sz="2000" dirty="0" err="1" smtClean="0">
                <a:latin typeface="Times New Roman"/>
                <a:ea typeface="Times New Roman"/>
              </a:rPr>
              <a:t>Тверьспецавтохозяйство</a:t>
            </a:r>
            <a:r>
              <a:rPr lang="ru-RU" sz="2000" dirty="0" smtClean="0">
                <a:latin typeface="Times New Roman"/>
                <a:ea typeface="Times New Roman"/>
              </a:rPr>
              <a:t>», ООО </a:t>
            </a:r>
            <a:r>
              <a:rPr lang="ru-RU" sz="2000" dirty="0">
                <a:latin typeface="Times New Roman"/>
                <a:ea typeface="Times New Roman"/>
              </a:rPr>
              <a:t>«</a:t>
            </a:r>
            <a:r>
              <a:rPr lang="ru-RU" sz="2000" dirty="0" err="1">
                <a:latin typeface="Times New Roman"/>
                <a:ea typeface="Times New Roman"/>
              </a:rPr>
              <a:t>Промтехсервис</a:t>
            </a:r>
            <a:r>
              <a:rPr lang="ru-RU" sz="2000" dirty="0">
                <a:latin typeface="Times New Roman"/>
                <a:ea typeface="Times New Roman"/>
              </a:rPr>
              <a:t>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nastya\Desktop\9110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937214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38138"/>
            <a:ext cx="10731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Рекомендации (1)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pPr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Правительству Тверской области </a:t>
            </a:r>
            <a:endParaRPr lang="ru-RU" sz="14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ru-RU" sz="1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800" dirty="0" smtClean="0">
                <a:latin typeface="Times New Roman"/>
                <a:ea typeface="Times New Roman"/>
              </a:rPr>
              <a:t>Принять </a:t>
            </a:r>
            <a:r>
              <a:rPr lang="ru-RU" sz="1800" dirty="0">
                <a:latin typeface="Times New Roman"/>
                <a:ea typeface="Times New Roman"/>
              </a:rPr>
              <a:t>меры по разработке и внедрению территориальной схемы в области обращения с отходами, в том числе с твердыми коммунальными </a:t>
            </a:r>
            <a:r>
              <a:rPr lang="ru-RU" sz="1800" dirty="0" smtClean="0">
                <a:latin typeface="Times New Roman"/>
                <a:ea typeface="Times New Roman"/>
              </a:rPr>
              <a:t>отходами;</a:t>
            </a:r>
            <a:endParaRPr lang="ru-RU" sz="1800" dirty="0">
              <a:latin typeface="Times New Roman"/>
              <a:ea typeface="Times New Roman"/>
            </a:endParaRPr>
          </a:p>
          <a:p>
            <a:pPr algn="just"/>
            <a:r>
              <a:rPr lang="ru-RU" sz="1800" dirty="0">
                <a:latin typeface="Times New Roman"/>
                <a:ea typeface="Times New Roman"/>
              </a:rPr>
              <a:t>Провести  конкурсный отбор по выбору единого регионального оператора твердых бытовых отходов, утверждения единого тарифа на удаление твердых бытовых </a:t>
            </a:r>
            <a:r>
              <a:rPr lang="ru-RU" sz="1800" dirty="0" smtClean="0">
                <a:latin typeface="Times New Roman"/>
                <a:ea typeface="Times New Roman"/>
              </a:rPr>
              <a:t>отходов;</a:t>
            </a:r>
          </a:p>
          <a:p>
            <a:pPr algn="just"/>
            <a:r>
              <a:rPr lang="ru-RU" sz="1800" dirty="0">
                <a:latin typeface="Times New Roman"/>
                <a:ea typeface="Times New Roman"/>
              </a:rPr>
              <a:t>Развивать межмуниципальное взаимодействие по вопросам санитарной очистки, удаления и размещения </a:t>
            </a:r>
            <a:r>
              <a:rPr lang="ru-RU" sz="1800" dirty="0" smtClean="0">
                <a:latin typeface="Times New Roman"/>
                <a:ea typeface="Times New Roman"/>
              </a:rPr>
              <a:t>отходов;</a:t>
            </a:r>
            <a:endParaRPr lang="ru-RU" sz="1800" dirty="0">
              <a:latin typeface="Times New Roman"/>
              <a:ea typeface="Times New Roman"/>
            </a:endParaRPr>
          </a:p>
          <a:p>
            <a:pPr algn="just"/>
            <a:r>
              <a:rPr lang="ru-RU" sz="1800" dirty="0" smtClean="0">
                <a:latin typeface="Times New Roman"/>
                <a:ea typeface="Times New Roman"/>
              </a:rPr>
              <a:t>Разработать </a:t>
            </a:r>
            <a:r>
              <a:rPr lang="ru-RU" sz="1800" dirty="0">
                <a:latin typeface="Times New Roman"/>
                <a:ea typeface="Times New Roman"/>
              </a:rPr>
              <a:t>систему мер нематериального поощрения предприятий, осуществляющих инвестиции в природоохранные технологии и применяющих экологический </a:t>
            </a:r>
            <a:r>
              <a:rPr lang="ru-RU" sz="1800" dirty="0" smtClean="0">
                <a:latin typeface="Times New Roman"/>
                <a:ea typeface="Times New Roman"/>
              </a:rPr>
              <a:t>менеджмент;</a:t>
            </a:r>
          </a:p>
          <a:p>
            <a:pPr algn="just"/>
            <a:endParaRPr lang="ru-RU" sz="1800" dirty="0">
              <a:latin typeface="Times New Roman"/>
              <a:ea typeface="Times New Roman"/>
            </a:endParaRPr>
          </a:p>
          <a:p>
            <a:pPr marL="114300" indent="0" algn="just">
              <a:buNone/>
            </a:pPr>
            <a:endParaRPr lang="ru-RU" sz="1800" dirty="0">
              <a:latin typeface="Times New Roman"/>
              <a:ea typeface="Times New Roman"/>
            </a:endParaRPr>
          </a:p>
          <a:p>
            <a:endParaRPr lang="ru-RU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61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Рекомендации </a:t>
            </a:r>
            <a:r>
              <a:rPr lang="ru-RU" sz="2400" dirty="0" smtClean="0"/>
              <a:t>(2)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. Управлению федеральной службы по надзору в сфере природопользования по Тверской области, Управлению федеральной службы по надзору в сфере защиты прав потребителей и благополучия человека в Тверской области, Министерству природных ресурсов и экологии Тверской области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Обеспечить контроль за соблюдением предприятиями требований законодательства об охране атмосферного воздуха, эксплуатацией объектов размещения отходов на территории Тверской </a:t>
            </a:r>
            <a:r>
              <a:rPr lang="ru-RU" sz="1800" dirty="0" smtClean="0">
                <a:latin typeface="Times New Roman"/>
                <a:ea typeface="Times New Roman"/>
              </a:rPr>
              <a:t>области;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Активизировать </a:t>
            </a:r>
            <a:r>
              <a:rPr lang="ru-RU" sz="1800" dirty="0">
                <a:latin typeface="Times New Roman"/>
                <a:ea typeface="Times New Roman"/>
              </a:rPr>
              <a:t>работу общественных экологических инспекторов на территории области.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Информировать население о состоянии окружающей природной среды, санитарно-эпидемиологической обстановке и чрезвычайных ситуациях техногенного характера. Размещать указанную информацию на сайтах учреждений и в СМИ.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22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Рекомендации </a:t>
            </a:r>
            <a:r>
              <a:rPr lang="ru-RU" sz="2400" dirty="0" smtClean="0"/>
              <a:t>(3)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 algn="just">
              <a:lnSpc>
                <a:spcPct val="115000"/>
              </a:lnSpc>
              <a:buNone/>
            </a:pPr>
            <a:r>
              <a:rPr lang="ru-RU" sz="1800" b="1" dirty="0" smtClean="0">
                <a:latin typeface="Times New Roman"/>
                <a:ea typeface="Times New Roman"/>
              </a:rPr>
              <a:t>3. Администрации города Твери </a:t>
            </a:r>
          </a:p>
          <a:p>
            <a:pPr algn="just">
              <a:lnSpc>
                <a:spcPct val="115000"/>
              </a:lnSpc>
            </a:pPr>
            <a:r>
              <a:rPr lang="ru-RU" sz="1800" dirty="0" smtClean="0">
                <a:latin typeface="Times New Roman"/>
                <a:ea typeface="Times New Roman"/>
              </a:rPr>
              <a:t>Рассмотреть вопрос о подготовке технического задания на выполнение работ по актуализации проекта рекультивации свалки ТБО, расположенной на земельном участке по адресу: Тверская область, Калининский район, 13-й км </a:t>
            </a:r>
            <a:r>
              <a:rPr lang="ru-RU" sz="1800" dirty="0" err="1" smtClean="0">
                <a:latin typeface="Times New Roman"/>
                <a:ea typeface="Times New Roman"/>
              </a:rPr>
              <a:t>Бежецкого</a:t>
            </a:r>
            <a:r>
              <a:rPr lang="ru-RU" sz="1800" dirty="0" smtClean="0">
                <a:latin typeface="Times New Roman"/>
                <a:ea typeface="Times New Roman"/>
              </a:rPr>
              <a:t> шоссе. </a:t>
            </a:r>
          </a:p>
          <a:p>
            <a:pPr marL="114300" indent="0" algn="just">
              <a:lnSpc>
                <a:spcPct val="115000"/>
              </a:lnSpc>
              <a:buNone/>
            </a:pPr>
            <a:r>
              <a:rPr lang="ru-RU" sz="1800" b="1" dirty="0" smtClean="0">
                <a:latin typeface="Times New Roman"/>
                <a:ea typeface="Times New Roman"/>
              </a:rPr>
              <a:t>4. Органам местного самоуправления Тверской области</a:t>
            </a:r>
          </a:p>
          <a:p>
            <a:pPr algn="just">
              <a:lnSpc>
                <a:spcPct val="115000"/>
              </a:lnSpc>
            </a:pPr>
            <a:r>
              <a:rPr lang="ru-RU" sz="1800" dirty="0" smtClean="0">
                <a:latin typeface="Times New Roman"/>
                <a:ea typeface="Times New Roman"/>
              </a:rPr>
              <a:t>При планировании мероприятий по удалению снега с дорожных покрытий в зимний период инициировать применение альтернативных реагентов.</a:t>
            </a:r>
          </a:p>
          <a:p>
            <a:pPr algn="just">
              <a:lnSpc>
                <a:spcPct val="115000"/>
              </a:lnSpc>
            </a:pPr>
            <a:r>
              <a:rPr lang="ru-RU" sz="1800" dirty="0" smtClean="0">
                <a:latin typeface="Times New Roman"/>
                <a:ea typeface="Times New Roman"/>
              </a:rPr>
              <a:t>Контролировать вопросы размещения объектов по переработке и обезвреживанию отходов (</a:t>
            </a:r>
            <a:r>
              <a:rPr lang="ru-RU" sz="1800" dirty="0" err="1" smtClean="0">
                <a:latin typeface="Times New Roman"/>
                <a:ea typeface="Times New Roman"/>
              </a:rPr>
              <a:t>мусоросжигающие</a:t>
            </a:r>
            <a:r>
              <a:rPr lang="ru-RU" sz="1800" dirty="0" smtClean="0">
                <a:latin typeface="Times New Roman"/>
                <a:ea typeface="Times New Roman"/>
              </a:rPr>
              <a:t>, мусороперерабатывающие заводы) с учетом заключения государственной экологической экспертизы.</a:t>
            </a:r>
          </a:p>
          <a:p>
            <a:pPr algn="just">
              <a:lnSpc>
                <a:spcPct val="115000"/>
              </a:lnSpc>
            </a:pPr>
            <a:r>
              <a:rPr lang="ru-RU" sz="1800" dirty="0" smtClean="0">
                <a:latin typeface="Times New Roman"/>
                <a:ea typeface="Times New Roman"/>
              </a:rPr>
              <a:t>Предпринять меры, направленные на создание для управляющих компаний, ТСЖ, ЖСК   условий для организации   селективного и раздельного сбора коммунальных отходов, а также сети пунктов приема и сбора бумаги, картона, автомобильных шин, стекла, полимеров и пр. с целью дальнейшей реализации их в качестве вторичного </a:t>
            </a:r>
            <a:r>
              <a:rPr lang="ru-RU" sz="1800" dirty="0">
                <a:latin typeface="Times New Roman"/>
                <a:ea typeface="Times New Roman"/>
              </a:rPr>
              <a:t>сырья.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800" dirty="0" smtClean="0">
                <a:latin typeface="Times New Roman"/>
                <a:ea typeface="Times New Roman"/>
              </a:rPr>
              <a:t>Создать </a:t>
            </a:r>
            <a:r>
              <a:rPr lang="ru-RU" sz="1800" dirty="0">
                <a:latin typeface="Times New Roman"/>
                <a:ea typeface="Times New Roman"/>
              </a:rPr>
              <a:t>при органе исполнительной власти районные общественные наблюдательные советы по контролю за соблюдением экологических норм и правил природоохранного законодательства. </a:t>
            </a:r>
          </a:p>
          <a:p>
            <a:pPr algn="just">
              <a:lnSpc>
                <a:spcPct val="115000"/>
              </a:lnSpc>
            </a:pPr>
            <a:endParaRPr lang="ru-RU" sz="1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endParaRPr lang="ru-RU" sz="18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053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 граждан на благоприятную окружающую среду при размещении отходов на территории Тверской области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 граждан на благоприятную окружающую среду при загрязнениях почвенного покрова на территории Тверской области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прав граждан на благоприятную окружающую среду в ходе работы предприятий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236296" y="6237312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ru-RU" sz="1600" dirty="0" smtClean="0"/>
              <a:t>8/07/2016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29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4807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2700" dirty="0" smtClean="0"/>
              <a:t>Нарушение </a:t>
            </a:r>
            <a:r>
              <a:rPr lang="ru-RU" sz="2700" dirty="0"/>
              <a:t>прав граждан на благоприятную окружающую </a:t>
            </a:r>
            <a:r>
              <a:rPr lang="ru-RU" sz="2700" dirty="0" smtClean="0"/>
              <a:t>среду </a:t>
            </a:r>
            <a:r>
              <a:rPr lang="ru-RU" sz="2700" dirty="0"/>
              <a:t>при размещении отходов на территории Тверской области </a:t>
            </a:r>
            <a:r>
              <a:rPr lang="ru-RU" sz="2700" dirty="0" smtClean="0"/>
              <a:t>(1)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776864" cy="4886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и поселковых свалок ТКО:</a:t>
            </a:r>
          </a:p>
          <a:p>
            <a:pPr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имеют статус «полигон» и внесены в ГРОРО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объекта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(Тверь, Торжок, Удомля, Кашин);</a:t>
            </a:r>
          </a:p>
          <a:p>
            <a:pPr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часть объектов размещена на землях с/х назначения или населенных пунктов;</a:t>
            </a:r>
          </a:p>
          <a:p>
            <a:pPr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объектов  не соответствуют современным санитарным и экологическим требованиям;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</p:txBody>
      </p:sp>
      <p:pic>
        <p:nvPicPr>
          <p:cNvPr id="1026" name="Picture 2" descr="C:\Users\nastya\Desktop\105899216_priem_makulaturuy__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7"/>
            <a:ext cx="4075125" cy="27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stya\Desktop\60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5836"/>
            <a:ext cx="3888432" cy="26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Нарушение </a:t>
            </a:r>
            <a:r>
              <a:rPr lang="ru-RU" sz="2400" dirty="0"/>
              <a:t>прав граждан на благоприятную окружающую </a:t>
            </a:r>
            <a:r>
              <a:rPr lang="ru-RU" sz="2400" dirty="0" smtClean="0"/>
              <a:t>среду </a:t>
            </a:r>
            <a:r>
              <a:rPr lang="ru-RU" sz="2400" dirty="0"/>
              <a:t>при размещении отходов на территории Тверской области </a:t>
            </a:r>
            <a:r>
              <a:rPr lang="ru-RU" sz="2400" dirty="0" smtClean="0"/>
              <a:t>(2)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algn="just">
              <a:buClr>
                <a:srgbClr val="A9A57C"/>
              </a:buClr>
              <a:buFontTx/>
              <a:buChar char="-"/>
            </a:pPr>
            <a:r>
              <a:rPr lang="ru-RU" sz="20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переоформлено 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на размещение отходов </a:t>
            </a:r>
            <a:r>
              <a:rPr lang="ru-RU" sz="20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Постановления Правительства 1062 от 3.10.2015 г. – </a:t>
            </a:r>
            <a:r>
              <a:rPr lang="ru-RU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объект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-342900" algn="just">
              <a:buClr>
                <a:srgbClr val="A9A57C"/>
              </a:buClr>
              <a:buFontTx/>
              <a:buChar char="-"/>
            </a:pP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населения в 2015-2016 </a:t>
            </a:r>
            <a:r>
              <a:rPr lang="ru-RU" sz="2000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свалки </a:t>
            </a:r>
            <a:r>
              <a:rPr lang="ru-RU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Конаковского, </a:t>
            </a:r>
            <a:r>
              <a:rPr lang="ru-RU" sz="2000" b="1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Лихославльского</a:t>
            </a:r>
            <a:r>
              <a:rPr lang="ru-RU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Кимрского районов</a:t>
            </a:r>
            <a:r>
              <a:rPr lang="ru-RU" sz="2000" dirty="0" smtClean="0">
                <a:solidFill>
                  <a:srgbClr val="2F2B20"/>
                </a:solidFill>
              </a:rPr>
              <a:t>.</a:t>
            </a:r>
          </a:p>
          <a:p>
            <a:pPr lvl="0" indent="-342900">
              <a:buClr>
                <a:srgbClr val="A9A57C"/>
              </a:buClr>
              <a:buFontTx/>
              <a:buChar char="-"/>
            </a:pPr>
            <a:endParaRPr lang="ru-RU" dirty="0"/>
          </a:p>
        </p:txBody>
      </p:sp>
      <p:pic>
        <p:nvPicPr>
          <p:cNvPr id="2052" name="Picture 4" descr="http://tvernews.ru/uploads/VNBLqXLSuJuycRwPdhLnumqRDe2t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816424" cy="30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9" y="3078571"/>
            <a:ext cx="3960440" cy="304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020272" y="6227026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ru-RU" sz="1600" dirty="0" smtClean="0"/>
              <a:t>8/07/2016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87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675E47"/>
                </a:solidFill>
              </a:rPr>
              <a:t>Нарушение </a:t>
            </a:r>
            <a:r>
              <a:rPr lang="ru-RU" sz="2400" dirty="0">
                <a:solidFill>
                  <a:srgbClr val="675E47"/>
                </a:solidFill>
              </a:rPr>
              <a:t>прав граждан на благоприятную окружающую </a:t>
            </a:r>
            <a:r>
              <a:rPr lang="ru-RU" sz="2400" dirty="0" smtClean="0">
                <a:solidFill>
                  <a:srgbClr val="675E47"/>
                </a:solidFill>
              </a:rPr>
              <a:t>среду </a:t>
            </a:r>
            <a:r>
              <a:rPr lang="ru-RU" sz="2400" dirty="0">
                <a:solidFill>
                  <a:srgbClr val="675E47"/>
                </a:solidFill>
              </a:rPr>
              <a:t>при размещении отходов на территории Тверской области </a:t>
            </a:r>
            <a:r>
              <a:rPr lang="ru-RU" sz="2400" dirty="0" smtClean="0">
                <a:solidFill>
                  <a:srgbClr val="675E47"/>
                </a:solidFill>
              </a:rPr>
              <a:t>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Бывшая свалка г. Твери вблизи д.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Пуково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закрыта в сентябре 2015 года;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Рекультивация объекта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проведена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 требует актуализации;</a:t>
            </a:r>
          </a:p>
          <a:p>
            <a:pPr lvl="0" algn="just">
              <a:buClr>
                <a:srgbClr val="A9A57C"/>
              </a:buClr>
            </a:pP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Возгорания свалки и жалобы населения.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53" y="3444127"/>
            <a:ext cx="3811297" cy="295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961036" y="6416682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ru-RU" sz="1600" dirty="0" smtClean="0"/>
              <a:t>8/07/2016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847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675E47"/>
                </a:solidFill>
              </a:rPr>
              <a:t>Нарушение </a:t>
            </a:r>
            <a:r>
              <a:rPr lang="ru-RU" sz="2400" dirty="0">
                <a:solidFill>
                  <a:srgbClr val="675E47"/>
                </a:solidFill>
              </a:rPr>
              <a:t>прав граждан на благоприятную окружающую </a:t>
            </a:r>
            <a:r>
              <a:rPr lang="ru-RU" sz="2400" dirty="0" smtClean="0">
                <a:solidFill>
                  <a:srgbClr val="675E47"/>
                </a:solidFill>
              </a:rPr>
              <a:t>среду </a:t>
            </a:r>
            <a:r>
              <a:rPr lang="ru-RU" sz="2400" dirty="0">
                <a:solidFill>
                  <a:srgbClr val="675E47"/>
                </a:solidFill>
              </a:rPr>
              <a:t>при размещении отходов на территории Тверской области </a:t>
            </a:r>
            <a:r>
              <a:rPr lang="ru-RU" sz="2400" dirty="0" smtClean="0">
                <a:solidFill>
                  <a:srgbClr val="675E47"/>
                </a:solidFill>
              </a:rPr>
              <a:t>(4)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несанкционированных свалок как следствие:</a:t>
            </a:r>
          </a:p>
          <a:p>
            <a:pPr marL="114300" indent="0" algn="just">
              <a:buNone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отсутствия единой системы удаления отходов от населенных мест;</a:t>
            </a:r>
          </a:p>
          <a:p>
            <a:pPr marL="114300" indent="0" algn="just">
              <a:buNone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недобросовестной работы предприятий, удаляющих отходы; </a:t>
            </a:r>
          </a:p>
          <a:p>
            <a:pPr algn="just"/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загрязнения почв лесного фонда, земель населенных пунктов и  земель с/х, ущерб ОС и затраты бюджетных средств</a:t>
            </a:r>
            <a:r>
              <a:rPr lang="ru-RU" sz="1950" dirty="0" smtClean="0"/>
              <a:t>.</a:t>
            </a:r>
            <a:endParaRPr lang="ru-RU" sz="19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744416" cy="272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032448" cy="275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620000" cy="1143000"/>
          </a:xfrm>
        </p:spPr>
        <p:txBody>
          <a:bodyPr/>
          <a:lstStyle/>
          <a:p>
            <a:r>
              <a:rPr lang="ru-RU" sz="2400" dirty="0" smtClean="0"/>
              <a:t>Нарушение </a:t>
            </a:r>
            <a:r>
              <a:rPr lang="ru-RU" sz="2400" dirty="0"/>
              <a:t>прав граждан на благоприятную окружающую среду при загрязнениях почвенного покрова на территории Тверской </a:t>
            </a:r>
            <a:r>
              <a:rPr lang="ru-RU" sz="2400" dirty="0" smtClean="0"/>
              <a:t>области (1)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требованиям санитарных норм около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16,8 %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почв населенных мест;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загрязнения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металлы (кадмий, свинец, ртуть);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икробное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паразитологическое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загрязнение почв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92863"/>
            <a:ext cx="3846473" cy="28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308303" y="6389935"/>
            <a:ext cx="1048111" cy="37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ru-RU" sz="1600" dirty="0" smtClean="0"/>
              <a:t>8/07/2016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26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675E47"/>
                </a:solidFill>
              </a:rPr>
              <a:t>Нарушение </a:t>
            </a:r>
            <a:r>
              <a:rPr lang="ru-RU" sz="2400" dirty="0">
                <a:solidFill>
                  <a:srgbClr val="675E47"/>
                </a:solidFill>
              </a:rPr>
              <a:t>прав граждан на благоприятную окружающую среду при загрязнениях почвенного покрова на территории Тверской области </a:t>
            </a:r>
            <a:r>
              <a:rPr lang="ru-RU" sz="2400" dirty="0" smtClean="0">
                <a:solidFill>
                  <a:srgbClr val="675E47"/>
                </a:solidFill>
              </a:rPr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централизованной системы очистки населенных мест в сельских поселениях. Образование несанкционированных навалов мусора;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варийные прорывы сетей канализации;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-соляных смесей в ходе уборки снега в зимний период;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неудовлетворительная работа систем ливневой канализации.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15872"/>
            <a:ext cx="3240360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1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675E47"/>
                </a:solidFill>
              </a:rPr>
              <a:t>Нарушение </a:t>
            </a:r>
            <a:r>
              <a:rPr lang="ru-RU" sz="2400" dirty="0">
                <a:solidFill>
                  <a:srgbClr val="675E47"/>
                </a:solidFill>
              </a:rPr>
              <a:t>прав граждан на благоприятную окружающую среду </a:t>
            </a:r>
            <a:r>
              <a:rPr lang="ru-RU" sz="2400" dirty="0"/>
              <a:t>в ходе работы </a:t>
            </a:r>
            <a:r>
              <a:rPr lang="ru-RU" sz="2400" dirty="0" smtClean="0"/>
              <a:t>предприятий  </a:t>
            </a:r>
            <a:r>
              <a:rPr lang="ru-RU" sz="2400" dirty="0" smtClean="0">
                <a:solidFill>
                  <a:srgbClr val="675E47"/>
                </a:solidFill>
              </a:rPr>
              <a:t>(1)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60" y="1653625"/>
            <a:ext cx="7620000" cy="4800600"/>
          </a:xfrm>
        </p:spPr>
        <p:txBody>
          <a:bodyPr>
            <a:normAutofit/>
          </a:bodyPr>
          <a:lstStyle/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Наибольший общественный резонанс в ходе работы предприятий при:</a:t>
            </a:r>
          </a:p>
          <a:p>
            <a:pPr marL="45720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нарушениях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правил обращения с отходами производства 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потребления;</a:t>
            </a:r>
          </a:p>
          <a:p>
            <a:pPr marL="45720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числе объектов многочисленных жалоб населения- свалки и предприятия деревообработки.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457200" indent="0" algn="just">
              <a:lnSpc>
                <a:spcPct val="115000"/>
              </a:lnSpc>
              <a:buNone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457200" indent="0" algn="just">
              <a:lnSpc>
                <a:spcPct val="115000"/>
              </a:lnSpc>
              <a:buNone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7"/>
            <a:ext cx="38100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164288" y="6389935"/>
            <a:ext cx="1048111" cy="37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ru-RU" sz="1600" dirty="0" smtClean="0"/>
              <a:t>8/07/2016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619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1019</TotalTime>
  <Words>847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 </vt:lpstr>
      <vt:lpstr>Содержание</vt:lpstr>
      <vt:lpstr> Нарушение прав граждан на благоприятную окружающую среду при размещении отходов на территории Тверской области (1)   </vt:lpstr>
      <vt:lpstr>Нарушение прав граждан на благоприятную окружающую среду при размещении отходов на территории Тверской области (2)</vt:lpstr>
      <vt:lpstr>Нарушение прав граждан на благоприятную окружающую среду при размещении отходов на территории Тверской области (3)</vt:lpstr>
      <vt:lpstr>Нарушение прав граждан на благоприятную окружающую среду при размещении отходов на территории Тверской области (4)</vt:lpstr>
      <vt:lpstr>Нарушение прав граждан на благоприятную окружающую среду при загрязнениях почвенного покрова на территории Тверской области (1) </vt:lpstr>
      <vt:lpstr>Нарушение прав граждан на благоприятную окружающую среду при загрязнениях почвенного покрова на территории Тверской области (2)</vt:lpstr>
      <vt:lpstr>Нарушение прав граждан на благоприятную окружающую среду в ходе работы предприятий  (1)</vt:lpstr>
      <vt:lpstr>Нарушение прав граждан на благоприятную окружающую среду в ходе работы предприятий  (2) </vt:lpstr>
      <vt:lpstr>Рекомендации (1) </vt:lpstr>
      <vt:lpstr>Рекомендации (2) </vt:lpstr>
      <vt:lpstr>Рекомендации (3)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группа «о реализации прав жителей Тверской области на благоприятную окружающую среду»</dc:title>
  <dc:creator>user_teta</dc:creator>
  <cp:lastModifiedBy>nastya</cp:lastModifiedBy>
  <cp:revision>65</cp:revision>
  <dcterms:created xsi:type="dcterms:W3CDTF">2016-05-31T13:23:38Z</dcterms:created>
  <dcterms:modified xsi:type="dcterms:W3CDTF">2016-07-06T08:32:25Z</dcterms:modified>
</cp:coreProperties>
</file>