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70" r:id="rId2"/>
    <p:sldId id="516" r:id="rId3"/>
    <p:sldId id="526" r:id="rId4"/>
    <p:sldId id="535" r:id="rId5"/>
    <p:sldId id="529" r:id="rId6"/>
    <p:sldId id="520" r:id="rId7"/>
    <p:sldId id="521" r:id="rId8"/>
    <p:sldId id="496" r:id="rId9"/>
    <p:sldId id="506" r:id="rId10"/>
    <p:sldId id="517" r:id="rId11"/>
    <p:sldId id="500" r:id="rId12"/>
    <p:sldId id="494" r:id="rId13"/>
    <p:sldId id="495" r:id="rId14"/>
    <p:sldId id="498" r:id="rId15"/>
    <p:sldId id="501" r:id="rId16"/>
    <p:sldId id="518" r:id="rId17"/>
    <p:sldId id="533" r:id="rId18"/>
    <p:sldId id="534" r:id="rId1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A900"/>
    <a:srgbClr val="FDEADB"/>
    <a:srgbClr val="A50021"/>
    <a:srgbClr val="FFFF99"/>
    <a:srgbClr val="9AB5E4"/>
    <a:srgbClr val="429044"/>
    <a:srgbClr val="0000FF"/>
    <a:srgbClr val="7FEF82"/>
    <a:srgbClr val="FFFF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5652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hare\shared\OME\q_medics\&#1048;&#1053;&#1060;&#1054;&#1056;&#1052;&#1040;&#1062;&#1048;&#1071;%20&#1055;&#1054;%20&#1056;&#1040;&#1041;&#1054;&#1058;&#1045;%20&#1054;&#1058;&#1044;&#1045;&#1051;&#1040;\&#1050;&#1054;&#1053;&#1058;&#1040;&#1050;&#1058;-&#1062;&#1045;&#1053;&#1058;&#1056;%20&#1080;%20&#1087;&#1088;&#1077;&#1076;&#1089;&#1090;&#1072;&#1074;&#1080;&#1090;&#1077;&#1083;&#1080;\&#1048;&#1053;&#1060;&#1054;&#1056;&#1052;%20&#1042;&#1047;&#1040;&#1048;&#1052;&#1054;&#1044;&#1045;&#1049;&#1057;&#1058;&#1042;&#1048;&#1045;%20&#1054;&#1058;&#1063;&#1045;&#1058;%20&#1060;&#1054;&#1052;&#1057;\&#1086;&#1082;&#1090;&#1103;&#1073;&#1088;&#1100;\&#1057;&#1042;&#1054;&#1044;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hare\shared\OME\q_medics\&#1048;&#1053;&#1060;&#1054;&#1056;&#1052;&#1040;&#1062;&#1048;&#1071;%20&#1055;&#1054;%20&#1056;&#1040;&#1041;&#1054;&#1058;&#1045;%20&#1054;&#1058;&#1044;&#1045;&#1051;&#1040;\&#1050;&#1054;&#1053;&#1058;&#1040;&#1050;&#1058;-&#1062;&#1045;&#1053;&#1058;&#1056;%20&#1080;%20&#1087;&#1088;&#1077;&#1076;&#1089;&#1090;&#1072;&#1074;&#1080;&#1090;&#1077;&#1083;&#1080;\&#1048;&#1053;&#1060;&#1054;&#1056;&#1052;%20&#1042;&#1047;&#1040;&#1048;&#1052;&#1054;&#1044;&#1045;&#1049;&#1057;&#1058;&#1042;&#1048;&#1045;%20&#1054;&#1058;&#1063;&#1045;&#1058;%20&#1060;&#1054;&#1052;&#1057;\&#1086;&#1082;&#1090;&#1103;&#1073;&#1088;&#1100;\&#1057;&#1042;&#1054;&#1044;%20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hare\shared\OME\q_medics\&#1048;&#1053;&#1060;&#1054;&#1056;&#1052;&#1040;&#1062;&#1048;&#1071;%20&#1055;&#1054;%20&#1056;&#1040;&#1041;&#1054;&#1058;&#1045;%20&#1054;&#1058;&#1044;&#1045;&#1051;&#1040;\&#1050;&#1054;&#1051;&#1051;&#1045;&#1043;&#1048;&#1048;\&#1050;&#1086;&#1083;&#1083;&#1077;&#1075;&#1080;&#1103;%202015%20&#1075;&#1086;&#1076;%20(&#1072;&#1087;&#1088;&#1077;&#1083;&#1100;%202016)\&#1084;&#1072;&#1090;&#1077;&#1088;&#1080;&#1072;&#1083;&#1099;\udowl_145_13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hare\shared\OME\q_medics\&#1048;&#1053;&#1060;&#1054;&#1056;&#1052;&#1040;&#1062;&#1048;&#1071;%20&#1055;&#1054;%20&#1056;&#1040;&#1041;&#1054;&#1058;&#1045;%20&#1054;&#1058;&#1044;&#1045;&#1051;&#1040;\&#1050;&#1054;&#1053;&#1058;&#1040;&#1050;&#1058;-&#1062;&#1045;&#1053;&#1058;&#1056;%20&#1080;%20&#1087;&#1088;&#1077;&#1076;&#1089;&#1090;&#1072;&#1074;&#1080;&#1090;&#1077;&#1083;&#1080;\&#1048;&#1053;&#1060;&#1054;&#1056;&#1052;%20&#1042;&#1047;&#1040;&#1048;&#1052;&#1054;&#1044;&#1045;&#1049;&#1057;&#1058;&#1042;&#1048;&#1045;%20&#1054;&#1058;&#1063;&#1045;&#1058;%20&#1060;&#1054;&#1052;&#1057;\&#1086;&#1082;&#1090;&#1103;&#1073;&#1088;&#1100;\&#1057;&#1042;&#1054;&#1044;%20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minenko\Desktop\&#1054;&#1087;&#1077;&#1088;&#1072;&#1090;&#1080;&#1074;&#1085;&#1072;&#1103;%20&#1087;&#1072;&#1087;&#1082;&#1072;\&#1055;&#1088;&#1086;&#1090;&#1086;&#1082;&#1086;&#1083;%2024.10.2017\&#1057;&#1052;&#1054;%20&#1086;&#1087;&#1088;&#1086;&#1089;\&#1057;&#1086;&#1075;&#1072;&#1079;-&#1052;&#1077;&#107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962817147856548E-2"/>
          <c:y val="2.314814814814815E-2"/>
          <c:w val="0.93525940507436567"/>
          <c:h val="0.789947847428162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'разд 3 (3)'!$A$4</c:f>
              <c:strCache>
                <c:ptCount val="1"/>
                <c:pt idx="0">
                  <c:v>Численность ЗЛ  на 1 СП 1</c:v>
                </c:pt>
              </c:strCache>
            </c:strRef>
          </c:tx>
          <c:spPr>
            <a:solidFill>
              <a:srgbClr val="DEA900"/>
            </a:solidFill>
          </c:spPr>
          <c:invertIfNegative val="0"/>
          <c:dLbls>
            <c:dLbl>
              <c:idx val="0"/>
              <c:layout>
                <c:manualLayout>
                  <c:x val="-1.1111111111111122E-2"/>
                  <c:y val="-2.5974025974026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1666666666666701E-3"/>
                  <c:y val="-4.32900432900433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3333333333333419E-3"/>
                  <c:y val="-4.3290043290042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1666666666666701E-3"/>
                  <c:y val="-1.7316017316017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'разд 3 (3)'!$B$3:$I$3</c:f>
              <c:strCache>
                <c:ptCount val="8"/>
                <c:pt idx="0">
                  <c:v>МАКС-М</c:v>
                </c:pt>
                <c:pt idx="1">
                  <c:v>РГС-Медицина</c:v>
                </c:pt>
                <c:pt idx="2">
                  <c:v>Ингосстрах-М</c:v>
                </c:pt>
                <c:pt idx="3">
                  <c:v>АльфаСтрахование-ОМС</c:v>
                </c:pt>
                <c:pt idx="4">
                  <c:v>Ресо-Мед</c:v>
                </c:pt>
                <c:pt idx="5">
                  <c:v>Спасские Ворота-М</c:v>
                </c:pt>
                <c:pt idx="6">
                  <c:v>В среднем по Тверской области</c:v>
                </c:pt>
                <c:pt idx="7">
                  <c:v>В среднем по РФ</c:v>
                </c:pt>
              </c:strCache>
            </c:strRef>
          </c:cat>
          <c:val>
            <c:numRef>
              <c:f>'разд 3 (3)'!$B$4:$I$4</c:f>
              <c:numCache>
                <c:formatCode>0.0</c:formatCode>
                <c:ptCount val="8"/>
                <c:pt idx="0">
                  <c:v>24.6</c:v>
                </c:pt>
                <c:pt idx="1">
                  <c:v>33.300000000000004</c:v>
                </c:pt>
                <c:pt idx="2">
                  <c:v>40.800000000000004</c:v>
                </c:pt>
                <c:pt idx="3">
                  <c:v>15.8</c:v>
                </c:pt>
                <c:pt idx="4">
                  <c:v>45.2</c:v>
                </c:pt>
                <c:pt idx="5">
                  <c:v>8.5</c:v>
                </c:pt>
                <c:pt idx="6">
                  <c:v>22.4</c:v>
                </c:pt>
                <c:pt idx="7">
                  <c:v>41</c:v>
                </c:pt>
              </c:numCache>
            </c:numRef>
          </c:val>
        </c:ser>
        <c:ser>
          <c:idx val="1"/>
          <c:order val="1"/>
          <c:tx>
            <c:strRef>
              <c:f>'разд 3 (3)'!$A$5</c:f>
              <c:strCache>
                <c:ptCount val="1"/>
                <c:pt idx="0">
                  <c:v>ЧисленностьЗЛ на 1 СП 2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6.9444444444444519E-3"/>
                  <c:y val="-8.65800865800867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0.112554112554112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3333333333333419E-3"/>
                  <c:y val="7.936416254350157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3888888888888909E-3"/>
                  <c:y val="-4.7619047619047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'разд 3 (3)'!$B$3:$I$3</c:f>
              <c:strCache>
                <c:ptCount val="8"/>
                <c:pt idx="0">
                  <c:v>МАКС-М</c:v>
                </c:pt>
                <c:pt idx="1">
                  <c:v>РГС-Медицина</c:v>
                </c:pt>
                <c:pt idx="2">
                  <c:v>Ингосстрах-М</c:v>
                </c:pt>
                <c:pt idx="3">
                  <c:v>АльфаСтрахование-ОМС</c:v>
                </c:pt>
                <c:pt idx="4">
                  <c:v>Ресо-Мед</c:v>
                </c:pt>
                <c:pt idx="5">
                  <c:v>Спасские Ворота-М</c:v>
                </c:pt>
                <c:pt idx="6">
                  <c:v>В среднем по Тверской области</c:v>
                </c:pt>
                <c:pt idx="7">
                  <c:v>В среднем по РФ</c:v>
                </c:pt>
              </c:strCache>
            </c:strRef>
          </c:cat>
          <c:val>
            <c:numRef>
              <c:f>'разд 3 (3)'!$B$5:$I$5</c:f>
              <c:numCache>
                <c:formatCode>0.0</c:formatCode>
                <c:ptCount val="8"/>
                <c:pt idx="0">
                  <c:v>116.8</c:v>
                </c:pt>
                <c:pt idx="1">
                  <c:v>11.8</c:v>
                </c:pt>
                <c:pt idx="2">
                  <c:v>61.3</c:v>
                </c:pt>
                <c:pt idx="3">
                  <c:v>51.6</c:v>
                </c:pt>
                <c:pt idx="4">
                  <c:v>90.5</c:v>
                </c:pt>
                <c:pt idx="5">
                  <c:v>37</c:v>
                </c:pt>
                <c:pt idx="6">
                  <c:v>40</c:v>
                </c:pt>
                <c:pt idx="7">
                  <c:v>35.200000000000003</c:v>
                </c:pt>
              </c:numCache>
            </c:numRef>
          </c:val>
        </c:ser>
        <c:ser>
          <c:idx val="2"/>
          <c:order val="2"/>
          <c:tx>
            <c:strRef>
              <c:f>'разд 3 (3)'!$A$6</c:f>
              <c:strCache>
                <c:ptCount val="1"/>
                <c:pt idx="0">
                  <c:v>Численность ЗЛ  на 1 СП 3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9444444444444519E-3"/>
                  <c:y val="-1.2987012987012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7222222222222258E-3"/>
                  <c:y val="-3.4632034632034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'разд 3 (3)'!$B$3:$I$3</c:f>
              <c:strCache>
                <c:ptCount val="8"/>
                <c:pt idx="0">
                  <c:v>МАКС-М</c:v>
                </c:pt>
                <c:pt idx="1">
                  <c:v>РГС-Медицина</c:v>
                </c:pt>
                <c:pt idx="2">
                  <c:v>Ингосстрах-М</c:v>
                </c:pt>
                <c:pt idx="3">
                  <c:v>АльфаСтрахование-ОМС</c:v>
                </c:pt>
                <c:pt idx="4">
                  <c:v>Ресо-Мед</c:v>
                </c:pt>
                <c:pt idx="5">
                  <c:v>Спасские Ворота-М</c:v>
                </c:pt>
                <c:pt idx="6">
                  <c:v>В среднем по Тверской области</c:v>
                </c:pt>
                <c:pt idx="7">
                  <c:v>В среднем по РФ</c:v>
                </c:pt>
              </c:strCache>
            </c:strRef>
          </c:cat>
          <c:val>
            <c:numRef>
              <c:f>'разд 3 (3)'!$B$6:$I$6</c:f>
              <c:numCache>
                <c:formatCode>0.0</c:formatCode>
                <c:ptCount val="8"/>
                <c:pt idx="0">
                  <c:v>233.6</c:v>
                </c:pt>
                <c:pt idx="1">
                  <c:v>100.1</c:v>
                </c:pt>
                <c:pt idx="2">
                  <c:v>122.5</c:v>
                </c:pt>
                <c:pt idx="3">
                  <c:v>103.2</c:v>
                </c:pt>
                <c:pt idx="4">
                  <c:v>90.5</c:v>
                </c:pt>
                <c:pt idx="5">
                  <c:v>111</c:v>
                </c:pt>
                <c:pt idx="6">
                  <c:v>132</c:v>
                </c:pt>
                <c:pt idx="7">
                  <c:v>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5853944"/>
        <c:axId val="265857864"/>
        <c:axId val="0"/>
      </c:bar3DChart>
      <c:catAx>
        <c:axId val="265853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5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65857864"/>
        <c:crosses val="autoZero"/>
        <c:auto val="1"/>
        <c:lblAlgn val="ctr"/>
        <c:lblOffset val="100"/>
        <c:noMultiLvlLbl val="0"/>
      </c:catAx>
      <c:valAx>
        <c:axId val="265857864"/>
        <c:scaling>
          <c:orientation val="minMax"/>
        </c:scaling>
        <c:delete val="0"/>
        <c:axPos val="l"/>
        <c:majorGridlines>
          <c:spPr>
            <a:ln w="3175">
              <a:solidFill>
                <a:schemeClr val="bg1">
                  <a:lumMod val="95000"/>
                </a:schemeClr>
              </a:solidFill>
            </a:ln>
          </c:spPr>
        </c:majorGridlines>
        <c:numFmt formatCode="0.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658539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5410345581802326"/>
          <c:y val="0.91772564887722352"/>
          <c:w val="0.84589654418197724"/>
          <c:h val="6.3944847803115518E-2"/>
        </c:manualLayout>
      </c:layout>
      <c:overlay val="0"/>
      <c:txPr>
        <a:bodyPr/>
        <a:lstStyle/>
        <a:p>
          <a:pPr>
            <a:defRPr sz="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462766957517611E-2"/>
          <c:y val="7.917833187518232E-2"/>
          <c:w val="0.92554280755591722"/>
          <c:h val="0.75391586468358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'разд 3 (3)'!$B$15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262593686171591E-2"/>
                  <c:y val="-5.5555555555555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833688148764691E-3"/>
                  <c:y val="-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0148596974505209E-3"/>
                  <c:y val="-6.944444444444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'разд 3 (3)'!$A$16:$A$18</c:f>
              <c:strCache>
                <c:ptCount val="3"/>
                <c:pt idx="0">
                  <c:v> СП 1</c:v>
                </c:pt>
                <c:pt idx="1">
                  <c:v> СП 2</c:v>
                </c:pt>
                <c:pt idx="2">
                  <c:v> СП 3</c:v>
                </c:pt>
              </c:strCache>
            </c:strRef>
          </c:cat>
          <c:val>
            <c:numRef>
              <c:f>'разд 3 (3)'!$B$16:$B$18</c:f>
              <c:numCache>
                <c:formatCode>General</c:formatCode>
                <c:ptCount val="3"/>
                <c:pt idx="0">
                  <c:v>33</c:v>
                </c:pt>
                <c:pt idx="1">
                  <c:v>25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'разд 3 (3)'!$C$15</c:f>
              <c:strCache>
                <c:ptCount val="1"/>
                <c:pt idx="0">
                  <c:v>октябрь 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154500995615863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833688148764274E-2"/>
                  <c:y val="-4.6296296296296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3344747069888722E-2"/>
                  <c:y val="-6.944444444444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'разд 3 (3)'!$A$16:$A$18</c:f>
              <c:strCache>
                <c:ptCount val="3"/>
                <c:pt idx="0">
                  <c:v> СП 1</c:v>
                </c:pt>
                <c:pt idx="1">
                  <c:v> СП 2</c:v>
                </c:pt>
                <c:pt idx="2">
                  <c:v> СП 3</c:v>
                </c:pt>
              </c:strCache>
            </c:strRef>
          </c:cat>
          <c:val>
            <c:numRef>
              <c:f>'разд 3 (3)'!$C$16:$C$18</c:f>
              <c:numCache>
                <c:formatCode>General</c:formatCode>
                <c:ptCount val="3"/>
                <c:pt idx="0">
                  <c:v>59</c:v>
                </c:pt>
                <c:pt idx="1">
                  <c:v>33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5855512"/>
        <c:axId val="265855904"/>
        <c:axId val="0"/>
      </c:bar3DChart>
      <c:catAx>
        <c:axId val="265855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65855904"/>
        <c:crosses val="autoZero"/>
        <c:auto val="1"/>
        <c:lblAlgn val="ctr"/>
        <c:lblOffset val="100"/>
        <c:noMultiLvlLbl val="0"/>
      </c:catAx>
      <c:valAx>
        <c:axId val="265855904"/>
        <c:scaling>
          <c:orientation val="minMax"/>
        </c:scaling>
        <c:delete val="0"/>
        <c:axPos val="l"/>
        <c:majorGridlines>
          <c:spPr>
            <a:ln w="6350"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65855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4800315990530983E-2"/>
          <c:y val="0.91589895013123368"/>
          <c:w val="0.79443519038425159"/>
          <c:h val="5.6323272090988613E-2"/>
        </c:manualLayout>
      </c:layout>
      <c:overlay val="0"/>
      <c:txPr>
        <a:bodyPr/>
        <a:lstStyle/>
        <a:p>
          <a:pPr>
            <a:defRPr sz="9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826897117890984E-2"/>
          <c:y val="7.8702366403732918E-2"/>
          <c:w val="0.923283432163581"/>
          <c:h val="0.755414676147096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Лист1!$C$4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rgbClr val="D60093"/>
              </a:solidFill>
            </c:spPr>
          </c:dPt>
          <c:dPt>
            <c:idx val="6"/>
            <c:invertIfNegative val="0"/>
            <c:bubble3D val="0"/>
            <c:spPr>
              <a:solidFill>
                <a:srgbClr val="990099"/>
              </a:solidFill>
            </c:spPr>
          </c:dPt>
          <c:dPt>
            <c:idx val="7"/>
            <c:invertIfNegative val="0"/>
            <c:bubble3D val="0"/>
            <c:spPr>
              <a:solidFill>
                <a:srgbClr val="3333CC"/>
              </a:solidFill>
            </c:spPr>
          </c:dPt>
          <c:dLbls>
            <c:dLbl>
              <c:idx val="0"/>
              <c:layout>
                <c:manualLayout>
                  <c:x val="-2.2583398394864892E-2"/>
                  <c:y val="3.400455504943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20563657834663E-2"/>
                  <c:y val="-1.4329796689256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9185137842816487E-3"/>
                  <c:y val="-7.27502499722255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2138325229031421E-2"/>
                  <c:y val="-1.140035171865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2419719484221221E-4"/>
                  <c:y val="-2.89745583824019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4862028145297889E-3"/>
                  <c:y val="-1.4124671503010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1000290176070758E-2"/>
                  <c:y val="-1.0802688590156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5.7409400789378224E-3"/>
                  <c:y val="-1.9370455124349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Лист1!$B$5:$B$12</c:f>
              <c:strCache>
                <c:ptCount val="7"/>
                <c:pt idx="0">
                  <c:v>стационар</c:v>
                </c:pt>
                <c:pt idx="1">
                  <c:v>дневной стационар</c:v>
                </c:pt>
                <c:pt idx="2">
                  <c:v>поликлиника</c:v>
                </c:pt>
                <c:pt idx="3">
                  <c:v>СМП</c:v>
                </c:pt>
                <c:pt idx="4">
                  <c:v>в целом по Тверской области</c:v>
                </c:pt>
                <c:pt idx="5">
                  <c:v>Целевой пок-ль ТПГГ 2016</c:v>
                </c:pt>
                <c:pt idx="6">
                  <c:v>Целевой пок-ль ТПГГ 2017</c:v>
                </c:pt>
              </c:strCache>
            </c:strRef>
          </c:cat>
          <c:val>
            <c:numRef>
              <c:f>Лист1!$C$5:$C$12</c:f>
              <c:numCache>
                <c:formatCode>0%</c:formatCode>
                <c:ptCount val="8"/>
                <c:pt idx="0">
                  <c:v>0.83000000000000063</c:v>
                </c:pt>
                <c:pt idx="1">
                  <c:v>0.82000000000000062</c:v>
                </c:pt>
                <c:pt idx="2">
                  <c:v>0.76000000000000179</c:v>
                </c:pt>
                <c:pt idx="3">
                  <c:v>0.77000000000000179</c:v>
                </c:pt>
                <c:pt idx="4">
                  <c:v>0.78700000000000003</c:v>
                </c:pt>
                <c:pt idx="5">
                  <c:v>0.54</c:v>
                </c:pt>
                <c:pt idx="6">
                  <c:v>0.55000000000000004</c:v>
                </c:pt>
              </c:numCache>
            </c:numRef>
          </c:val>
        </c:ser>
        <c:ser>
          <c:idx val="2"/>
          <c:order val="1"/>
          <c:tx>
            <c:strRef>
              <c:f>Лист1!$D$4</c:f>
              <c:strCache>
                <c:ptCount val="1"/>
                <c:pt idx="0">
                  <c:v>9 мес.2017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4591724104999873E-3"/>
                  <c:y val="-7.2819131207643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177977105475329E-2"/>
                  <c:y val="-3.6708421286523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487880855783661E-2"/>
                  <c:y val="3.5273858460171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604512054244614E-2"/>
                  <c:y val="-3.527385846017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66230759765434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Лист1!$B$5:$B$12</c:f>
              <c:strCache>
                <c:ptCount val="7"/>
                <c:pt idx="0">
                  <c:v>стационар</c:v>
                </c:pt>
                <c:pt idx="1">
                  <c:v>дневной стационар</c:v>
                </c:pt>
                <c:pt idx="2">
                  <c:v>поликлиника</c:v>
                </c:pt>
                <c:pt idx="3">
                  <c:v>СМП</c:v>
                </c:pt>
                <c:pt idx="4">
                  <c:v>в целом по Тверской области</c:v>
                </c:pt>
                <c:pt idx="5">
                  <c:v>Целевой пок-ль ТПГГ 2016</c:v>
                </c:pt>
                <c:pt idx="6">
                  <c:v>Целевой пок-ль ТПГГ 2017</c:v>
                </c:pt>
              </c:strCache>
            </c:strRef>
          </c:cat>
          <c:val>
            <c:numRef>
              <c:f>Лист1!$D$5:$D$12</c:f>
              <c:numCache>
                <c:formatCode>0%</c:formatCode>
                <c:ptCount val="8"/>
                <c:pt idx="0">
                  <c:v>0.81</c:v>
                </c:pt>
                <c:pt idx="1">
                  <c:v>0.79</c:v>
                </c:pt>
                <c:pt idx="2">
                  <c:v>0.75000000000000167</c:v>
                </c:pt>
                <c:pt idx="3">
                  <c:v>0.82000000000000062</c:v>
                </c:pt>
                <c:pt idx="4">
                  <c:v>0.79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87110880"/>
        <c:axId val="587115976"/>
        <c:axId val="0"/>
      </c:bar3DChart>
      <c:catAx>
        <c:axId val="587110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5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87115976"/>
        <c:crosses val="autoZero"/>
        <c:auto val="1"/>
        <c:lblAlgn val="ctr"/>
        <c:lblOffset val="100"/>
        <c:noMultiLvlLbl val="0"/>
      </c:catAx>
      <c:valAx>
        <c:axId val="587115976"/>
        <c:scaling>
          <c:orientation val="minMax"/>
        </c:scaling>
        <c:delete val="0"/>
        <c:axPos val="l"/>
        <c:majorGridlines>
          <c:spPr>
            <a:ln w="3175"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5871108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3933109007229854E-2"/>
          <c:y val="0.94618775716059056"/>
          <c:w val="0.88039573793433301"/>
          <c:h val="5.3812242839414298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DEA9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Лист1!$B$3:$B$8</c:f>
              <c:strCache>
                <c:ptCount val="6"/>
                <c:pt idx="0">
                  <c:v>Спасские ворота-М</c:v>
                </c:pt>
                <c:pt idx="1">
                  <c:v>РЕСО-Мед</c:v>
                </c:pt>
                <c:pt idx="2">
                  <c:v>Ингосстрах-М</c:v>
                </c:pt>
                <c:pt idx="3">
                  <c:v>МАКС-М</c:v>
                </c:pt>
                <c:pt idx="4">
                  <c:v>АльфаСтрахование-ОМС</c:v>
                </c:pt>
                <c:pt idx="5">
                  <c:v>РГС-Медицина</c:v>
                </c:pt>
              </c:strCache>
            </c:strRef>
          </c:cat>
          <c:val>
            <c:numRef>
              <c:f>Лист1!$C$3:$C$8</c:f>
              <c:numCache>
                <c:formatCode>General</c:formatCode>
                <c:ptCount val="6"/>
                <c:pt idx="0">
                  <c:v>247</c:v>
                </c:pt>
                <c:pt idx="1">
                  <c:v>835</c:v>
                </c:pt>
                <c:pt idx="2">
                  <c:v>870</c:v>
                </c:pt>
                <c:pt idx="3">
                  <c:v>1189</c:v>
                </c:pt>
                <c:pt idx="4">
                  <c:v>2244</c:v>
                </c:pt>
                <c:pt idx="5">
                  <c:v>5001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7114408"/>
        <c:axId val="587109312"/>
      </c:barChart>
      <c:catAx>
        <c:axId val="5871144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5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87109312"/>
        <c:crosses val="autoZero"/>
        <c:auto val="1"/>
        <c:lblAlgn val="ctr"/>
        <c:lblOffset val="100"/>
        <c:noMultiLvlLbl val="0"/>
      </c:catAx>
      <c:valAx>
        <c:axId val="587109312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871144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90823378675376"/>
          <c:y val="0.10531283592393069"/>
          <c:w val="0.71746195383350064"/>
          <c:h val="0.55408991154466714"/>
        </c:manualLayout>
      </c:layout>
      <c:pieChart>
        <c:varyColors val="1"/>
        <c:ser>
          <c:idx val="0"/>
          <c:order val="0"/>
          <c:spPr>
            <a:effectLst>
              <a:outerShdw blurRad="266700" dist="38100" dir="1680000" algn="tl" rotWithShape="0">
                <a:prstClr val="black">
                  <a:alpha val="27000"/>
                </a:prstClr>
              </a:outerShdw>
            </a:effectLst>
          </c:spPr>
          <c:explosion val="2"/>
          <c:dPt>
            <c:idx val="0"/>
            <c:bubble3D val="0"/>
            <c:explosion val="0"/>
            <c:spPr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266700" dist="38100" dir="1680000" algn="tl" rotWithShape="0">
                  <a:prstClr val="black">
                    <a:alpha val="27000"/>
                  </a:prstClr>
                </a:outerShdw>
              </a:effectLst>
            </c:spPr>
          </c:dPt>
          <c:dPt>
            <c:idx val="1"/>
            <c:bubble3D val="0"/>
            <c:explosion val="0"/>
          </c:dPt>
          <c:dPt>
            <c:idx val="2"/>
            <c:bubble3D val="0"/>
            <c:explosion val="0"/>
            <c:spPr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66700" dist="38100" dir="1680000" algn="tl" rotWithShape="0">
                  <a:prstClr val="black">
                    <a:alpha val="27000"/>
                  </a:prstClr>
                </a:outerShdw>
              </a:effectLst>
            </c:spPr>
          </c:dPt>
          <c:dPt>
            <c:idx val="3"/>
            <c:bubble3D val="0"/>
            <c:explosion val="0"/>
            <c:spPr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266700" dist="38100" dir="1680000" algn="tl" rotWithShape="0">
                  <a:prstClr val="black">
                    <a:alpha val="27000"/>
                  </a:prstClr>
                </a:outerShdw>
              </a:effectLst>
            </c:spPr>
          </c:dPt>
          <c:dPt>
            <c:idx val="4"/>
            <c:bubble3D val="0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266700" dist="38100" dir="1680000" algn="tl" rotWithShape="0">
                  <a:prstClr val="black">
                    <a:alpha val="27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13200604022312121"/>
                  <c:y val="7.20574848837741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3428100208434663E-2"/>
                  <c:y val="-0.1136764593705344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5626765151583039"/>
                  <c:y val="-8.374384036045028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2613408530253534"/>
                  <c:y val="7.501472211062694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669828736867514E-2"/>
                  <c:y val="9.662993343266734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Лист3!$A$17:$A$21</c:f>
              <c:strCache>
                <c:ptCount val="5"/>
                <c:pt idx="0">
                  <c:v>Нет времени</c:v>
                </c:pt>
                <c:pt idx="1">
                  <c:v>Не желаю/не считаю нужным</c:v>
                </c:pt>
                <c:pt idx="2">
                  <c:v>Иные причины</c:v>
                </c:pt>
                <c:pt idx="3">
                  <c:v>Большие очереди/плохая организация</c:v>
                </c:pt>
                <c:pt idx="4">
                  <c:v>Не отпускаяет работодатель/нет возможности пройти в рабочее время</c:v>
                </c:pt>
              </c:strCache>
            </c:strRef>
          </c:cat>
          <c:val>
            <c:numRef>
              <c:f>Лист3!$B$17:$B$21</c:f>
              <c:numCache>
                <c:formatCode>0%</c:formatCode>
                <c:ptCount val="5"/>
                <c:pt idx="0">
                  <c:v>0.22103333333333341</c:v>
                </c:pt>
                <c:pt idx="1">
                  <c:v>0.18085999999999999</c:v>
                </c:pt>
                <c:pt idx="2">
                  <c:v>0.15152000000000004</c:v>
                </c:pt>
                <c:pt idx="3">
                  <c:v>9.4000000000000028E-2</c:v>
                </c:pt>
                <c:pt idx="4">
                  <c:v>7.463333333333351E-2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9.2313076677290634E-2"/>
          <c:y val="0.7216480442079467"/>
          <c:w val="0.81537384664541956"/>
          <c:h val="0.26071876095566437"/>
        </c:manualLayout>
      </c:layout>
      <c:overlay val="0"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0965" tIns="45481" rIns="90965" bIns="454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0965" tIns="45481" rIns="90965" bIns="454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A256B9-CFEB-4DD5-96EF-BB1420EDECB6}" type="datetimeFigureOut">
              <a:rPr lang="ru-RU"/>
              <a:pPr>
                <a:defRPr/>
              </a:pPr>
              <a:t>20.12.2017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5300"/>
          </a:xfrm>
          <a:prstGeom prst="rect">
            <a:avLst/>
          </a:prstGeom>
        </p:spPr>
        <p:txBody>
          <a:bodyPr vert="horz" lIns="90965" tIns="45481" rIns="90965" bIns="454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4813" cy="495300"/>
          </a:xfrm>
          <a:prstGeom prst="rect">
            <a:avLst/>
          </a:prstGeom>
        </p:spPr>
        <p:txBody>
          <a:bodyPr vert="horz" lIns="90965" tIns="45481" rIns="90965" bIns="454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5E9398-C2A7-4889-95E2-B6D24A62B8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7501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0965" tIns="45481" rIns="90965" bIns="454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0965" tIns="45481" rIns="90965" bIns="454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329047-2855-489C-9D15-EEA318C2DCFF}" type="datetimeFigureOut">
              <a:rPr lang="ru-RU"/>
              <a:pPr>
                <a:defRPr/>
              </a:pPr>
              <a:t>20.12.2017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65" tIns="45481" rIns="90965" bIns="45481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0965" tIns="45481" rIns="90965" bIns="4548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0965" tIns="45481" rIns="90965" bIns="454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0965" tIns="45481" rIns="90965" bIns="454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F6C53BD-F1D6-443E-A15A-59E3E1E125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7549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574303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0213" y="876300"/>
            <a:ext cx="5816600" cy="4362450"/>
          </a:xfrm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642" tIns="45822" rIns="91642" bIns="45822"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 txBox="1">
            <a:spLocks noGrp="1"/>
          </p:cNvSpPr>
          <p:nvPr/>
        </p:nvSpPr>
        <p:spPr bwMode="auto">
          <a:xfrm>
            <a:off x="3783716" y="11054991"/>
            <a:ext cx="2893337" cy="5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2" tIns="45822" rIns="91642" bIns="45822" anchor="b"/>
          <a:lstStyle/>
          <a:p>
            <a:pPr algn="r" defTabSz="911225"/>
            <a:fld id="{552D92EF-517F-4EBE-A6F3-1B27DB40D862}" type="slidenum">
              <a:rPr lang="ru-RU" altLang="ru-RU" sz="1200"/>
              <a:pPr algn="r" defTabSz="911225"/>
              <a:t>2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987451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038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0213" y="876300"/>
            <a:ext cx="5816600" cy="4362450"/>
          </a:xfrm>
          <a:ln/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/>
        <p:txBody>
          <a:bodyPr lIns="91615" tIns="45808" rIns="91615" bIns="45808"/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783014" y="11055533"/>
            <a:ext cx="2894012" cy="58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5" tIns="45808" rIns="91615" bIns="45808" anchor="b"/>
          <a:lstStyle/>
          <a:p>
            <a:pPr algn="r" defTabSz="912003"/>
            <a:fld id="{F0C0E8CE-D461-4A96-A0E1-244C89ECFE52}" type="slidenum">
              <a:rPr lang="ru-RU" altLang="ru-RU" sz="1200"/>
              <a:pPr algn="r" defTabSz="912003"/>
              <a:t>6</a:t>
            </a:fld>
            <a:endParaRPr lang="ru-RU" altLang="ru-RU" sz="1200" dirty="0"/>
          </a:p>
        </p:txBody>
      </p:sp>
    </p:spTree>
    <p:extLst>
      <p:ext uri="{BB962C8B-B14F-4D97-AF65-F5344CB8AC3E}">
        <p14:creationId xmlns:p14="http://schemas.microsoft.com/office/powerpoint/2010/main" val="39465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F1842-85F3-4B21-8B42-2D364AD1CF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F1362-2495-4F81-ABFB-15A35CCD5D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D3E2A-9763-40C3-83B6-DEB38A54D7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83534-C84B-4D6A-9B75-458CDD364BAB}" type="datetime1">
              <a:rPr lang="ru-RU" smtClean="0"/>
              <a:pPr>
                <a:defRPr/>
              </a:pPr>
              <a:t>20.12.2017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B6F56-FC2D-4E62-98A4-97C8AA6BA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87414-CF65-4184-BB0F-28C6092281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40958-E447-4D72-81C3-1BA47C1D27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338E5-D696-4518-8A8A-C19993345B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B74F-3C26-4AB6-BF93-C5D790CB7E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D61F9-B612-4232-A152-86FBF71E68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75F95-6DE0-4828-B183-91CB0F8616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64EEE-3041-4DDB-909C-BC0F330A0B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6C736-B7A5-4C1E-8086-8B631F97B7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301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55BB7D-B01D-4874-AA20-B22D6956AA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3"/>
          <p:cNvSpPr>
            <a:spLocks noChangeArrowheads="1"/>
          </p:cNvSpPr>
          <p:nvPr/>
        </p:nvSpPr>
        <p:spPr bwMode="auto">
          <a:xfrm>
            <a:off x="990600" y="76200"/>
            <a:ext cx="79740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</a:t>
            </a:r>
          </a:p>
          <a:p>
            <a:pPr algn="ctr"/>
            <a:r>
              <a:rPr lang="ru-RU" sz="2400" b="1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 медицинского страхования Тверской области</a:t>
            </a:r>
          </a:p>
        </p:txBody>
      </p:sp>
      <p:sp>
        <p:nvSpPr>
          <p:cNvPr id="16386" name="Rectangle 11"/>
          <p:cNvSpPr>
            <a:spLocks noChangeArrowheads="1"/>
          </p:cNvSpPr>
          <p:nvPr/>
        </p:nvSpPr>
        <p:spPr bwMode="auto">
          <a:xfrm>
            <a:off x="0" y="195194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реализации Территориальной программы обязательного медицинского страхования Тверской области и деятельности ТФОМС Тверской области по обеспечению прав граждан в сфере ОМС </a:t>
            </a:r>
          </a:p>
        </p:txBody>
      </p:sp>
      <p:sp>
        <p:nvSpPr>
          <p:cNvPr id="16387" name="Прямоугольник 15"/>
          <p:cNvSpPr>
            <a:spLocks noChangeArrowheads="1"/>
          </p:cNvSpPr>
          <p:nvPr/>
        </p:nvSpPr>
        <p:spPr bwMode="auto">
          <a:xfrm>
            <a:off x="3851920" y="5949280"/>
            <a:ext cx="14335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г.Тверь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20.12.2017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Прямоугольник 13"/>
          <p:cNvSpPr>
            <a:spLocks noChangeArrowheads="1"/>
          </p:cNvSpPr>
          <p:nvPr/>
        </p:nvSpPr>
        <p:spPr bwMode="auto">
          <a:xfrm>
            <a:off x="107505" y="4897438"/>
            <a:ext cx="89289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Докладчик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начальник отдела организации ОМС и защиты прав застрахованных ТФОМС Тверской области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убовец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Татьяна Викторовна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16389" name="Рисунок 12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65088" y="55563"/>
            <a:ext cx="960437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  <a:noFill/>
        </p:spPr>
        <p:txBody>
          <a:bodyPr/>
          <a:lstStyle/>
          <a:p>
            <a:fld id="{EEC6E9A3-5FF1-4E3D-93DA-6908BA9D780D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8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16632"/>
            <a:ext cx="787266" cy="100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971600" y="44624"/>
            <a:ext cx="817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Сведения о численности страховых представителей в разрезе СМО</a:t>
            </a:r>
            <a:endParaRPr lang="ru-RU" altLang="ru-RU" sz="2000" b="1" dirty="0">
              <a:solidFill>
                <a:srgbClr val="DEA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29"/>
          <p:cNvSpPr txBox="1">
            <a:spLocks noChangeArrowheads="1"/>
          </p:cNvSpPr>
          <p:nvPr/>
        </p:nvSpPr>
        <p:spPr bwMode="auto">
          <a:xfrm>
            <a:off x="755576" y="3573016"/>
            <a:ext cx="7920880" cy="276999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Нагрузка на 1 страхового представителя СМО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3924300"/>
          <a:ext cx="9144000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7504" y="3717032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тыс. ЗЛ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2555776" y="836712"/>
          <a:ext cx="658822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29"/>
          <p:cNvSpPr txBox="1">
            <a:spLocks noChangeArrowheads="1"/>
          </p:cNvSpPr>
          <p:nvPr/>
        </p:nvSpPr>
        <p:spPr bwMode="auto">
          <a:xfrm>
            <a:off x="1115616" y="476672"/>
            <a:ext cx="7920880" cy="276999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Количество страховых представителей СМО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63888" y="764704"/>
            <a:ext cx="1469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+79% (РФ - +28%)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64088" y="1340768"/>
            <a:ext cx="1469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+32% (РФ - +66%)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36296" y="1916832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+50% (РФ - +7%)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7504" y="1389753"/>
            <a:ext cx="2880320" cy="1563890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страховых представителей </a:t>
            </a:r>
          </a:p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октябрь 2017 года:</a:t>
            </a:r>
          </a:p>
          <a:p>
            <a:pPr algn="just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87313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82563" algn="l"/>
                <a:tab pos="1257300" algn="l"/>
              </a:tabLst>
            </a:pP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СП1 уровня – 100% прошли обучение;</a:t>
            </a:r>
          </a:p>
          <a:p>
            <a:pPr indent="87313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82563" algn="l"/>
                <a:tab pos="1257300" algn="l"/>
              </a:tabLst>
            </a:pP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2 уровня – 91% прошли обучение;</a:t>
            </a:r>
          </a:p>
          <a:p>
            <a:pPr indent="87313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82563" algn="l"/>
                <a:tab pos="1257300" algn="l"/>
              </a:tabLst>
            </a:pP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3 уровня -100% прошли обучение.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pPr>
              <a:defRPr/>
            </a:pPr>
            <a:fld id="{C4B75F95-6DE0-4828-B183-91CB0F861646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505" y="2708920"/>
          <a:ext cx="8856984" cy="3888429"/>
        </p:xfrm>
        <a:graphic>
          <a:graphicData uri="http://schemas.openxmlformats.org/drawingml/2006/table">
            <a:tbl>
              <a:tblPr/>
              <a:tblGrid>
                <a:gridCol w="6111446"/>
                <a:gridCol w="1372769"/>
                <a:gridCol w="1372769"/>
              </a:tblGrid>
              <a:tr h="3244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latin typeface="Times New Roman"/>
                        </a:rPr>
                        <a:t> Виды обращений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latin typeface="Times New Roman"/>
                        </a:rPr>
                        <a:t>9 месяцев 2017 </a:t>
                      </a:r>
                      <a:r>
                        <a:rPr lang="ru-RU" sz="1100" b="1" i="0" u="none" strike="noStrike" dirty="0">
                          <a:latin typeface="Times New Roman"/>
                        </a:rPr>
                        <a:t>года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4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количество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%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910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 Обращения 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за консультацией (разъяснением), в том числе: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16 738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21,6%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74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 об 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обеспечении полисами </a:t>
                      </a:r>
                      <a:r>
                        <a:rPr lang="ru-RU" sz="1200" b="1" i="0" u="none" strike="noStrike" dirty="0" smtClean="0">
                          <a:latin typeface="Times New Roman"/>
                        </a:rPr>
                        <a:t>ОМС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10</a:t>
                      </a:r>
                      <a:r>
                        <a:rPr lang="ru-RU" sz="1200" b="1" i="0" u="none" strike="noStrike" baseline="0" dirty="0" smtClean="0">
                          <a:latin typeface="Times New Roman"/>
                        </a:rPr>
                        <a:t> 764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64,3%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4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 о 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выборе МО в сфере ОМС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175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1,0%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4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 о 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выборе врача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186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1,1%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4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 о 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выборе или замене СМО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ru-RU" sz="1200" b="1" i="0" u="none" strike="noStrike" baseline="0" dirty="0" smtClean="0">
                          <a:latin typeface="Times New Roman"/>
                        </a:rPr>
                        <a:t> 120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6,7%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4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 об 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организации работы МО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271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1,6%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4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 о 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КМП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92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0,5%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193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 о 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лекарственном обеспечении при оказании медицинской помощи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366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/>
                        </a:rPr>
                        <a:t>2,2%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487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 о 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взимании денежных средств за медицинскую помощь по программам </a:t>
                      </a:r>
                      <a:r>
                        <a:rPr lang="ru-RU" sz="1200" b="1" i="0" u="none" strike="noStrike" dirty="0" smtClean="0">
                          <a:latin typeface="Times New Roman"/>
                        </a:rPr>
                        <a:t>ОМС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276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31,6%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974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latin typeface="Times New Roman"/>
                        </a:rPr>
                        <a:t>о 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платных медицинских услугах, оказываемых в МО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303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1,8%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4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 другие (справочная информация, вопросы вне компетенции ТФОМС и СМО)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971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5,8%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43608" y="128826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Результат работы </a:t>
            </a:r>
            <a:r>
              <a:rPr lang="ru-RU" sz="2000" b="1" dirty="0" err="1" smtClean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Контакт-центров</a:t>
            </a:r>
            <a:r>
              <a:rPr lang="ru-RU" sz="2000" b="1" dirty="0" smtClean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algn="ctr"/>
            <a:r>
              <a:rPr lang="ru-RU" sz="2000" b="1" dirty="0" smtClean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страховых представителей 1 уровня</a:t>
            </a:r>
            <a:endParaRPr lang="ru-RU" sz="2000" b="1" dirty="0">
              <a:solidFill>
                <a:srgbClr val="DEA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12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147638" y="90488"/>
            <a:ext cx="7239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Группа 20"/>
          <p:cNvGrpSpPr/>
          <p:nvPr/>
        </p:nvGrpSpPr>
        <p:grpSpPr>
          <a:xfrm>
            <a:off x="323530" y="980728"/>
            <a:ext cx="8712967" cy="1485515"/>
            <a:chOff x="1540927" y="794327"/>
            <a:chExt cx="5952156" cy="1063144"/>
          </a:xfrm>
        </p:grpSpPr>
        <p:grpSp>
          <p:nvGrpSpPr>
            <p:cNvPr id="9" name="Группа 5"/>
            <p:cNvGrpSpPr/>
            <p:nvPr/>
          </p:nvGrpSpPr>
          <p:grpSpPr>
            <a:xfrm>
              <a:off x="2076172" y="794327"/>
              <a:ext cx="5416911" cy="1063144"/>
              <a:chOff x="758673" y="794327"/>
              <a:chExt cx="5416911" cy="1063144"/>
            </a:xfrm>
          </p:grpSpPr>
          <p:sp>
            <p:nvSpPr>
              <p:cNvPr id="11" name="Полилиния 10"/>
              <p:cNvSpPr/>
              <p:nvPr/>
            </p:nvSpPr>
            <p:spPr>
              <a:xfrm>
                <a:off x="758673" y="794327"/>
                <a:ext cx="5406318" cy="313296"/>
              </a:xfrm>
              <a:custGeom>
                <a:avLst/>
                <a:gdLst>
                  <a:gd name="connsiteX0" fmla="*/ 0 w 5613462"/>
                  <a:gd name="connsiteY0" fmla="*/ 0 h 565281"/>
                  <a:gd name="connsiteX1" fmla="*/ 5330822 w 5613462"/>
                  <a:gd name="connsiteY1" fmla="*/ 0 h 565281"/>
                  <a:gd name="connsiteX2" fmla="*/ 5613462 w 5613462"/>
                  <a:gd name="connsiteY2" fmla="*/ 282641 h 565281"/>
                  <a:gd name="connsiteX3" fmla="*/ 5330822 w 5613462"/>
                  <a:gd name="connsiteY3" fmla="*/ 565281 h 565281"/>
                  <a:gd name="connsiteX4" fmla="*/ 0 w 5613462"/>
                  <a:gd name="connsiteY4" fmla="*/ 565281 h 565281"/>
                  <a:gd name="connsiteX5" fmla="*/ 0 w 5613462"/>
                  <a:gd name="connsiteY5" fmla="*/ 0 h 565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13462" h="565281">
                    <a:moveTo>
                      <a:pt x="5613462" y="565280"/>
                    </a:moveTo>
                    <a:lnTo>
                      <a:pt x="282640" y="565280"/>
                    </a:lnTo>
                    <a:lnTo>
                      <a:pt x="0" y="282640"/>
                    </a:lnTo>
                    <a:lnTo>
                      <a:pt x="282640" y="1"/>
                    </a:lnTo>
                    <a:lnTo>
                      <a:pt x="5613462" y="1"/>
                    </a:lnTo>
                    <a:lnTo>
                      <a:pt x="5613462" y="56528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90593" tIns="53341" rIns="99568" bIns="53340" numCol="1" spcCol="1270" anchor="ctr" anchorCtr="0">
                <a:noAutofit/>
              </a:bodyPr>
              <a:lstStyle/>
              <a:p>
                <a:pPr marL="0" lvl="0" indent="0" algn="just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tabLst>
                    <a:tab pos="4752975" algn="l"/>
                  </a:tabLst>
                </a:pPr>
                <a:r>
                  <a:rPr lang="ru-RU" sz="1400" b="1" kern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Время ожидания ответа сократилось до 20 секунд</a:t>
                </a:r>
                <a:endParaRPr lang="ru-RU" sz="1400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Полилиния 11"/>
              <p:cNvSpPr/>
              <p:nvPr/>
            </p:nvSpPr>
            <p:spPr>
              <a:xfrm>
                <a:off x="1045693" y="1175790"/>
                <a:ext cx="5129891" cy="292610"/>
              </a:xfrm>
              <a:custGeom>
                <a:avLst/>
                <a:gdLst>
                  <a:gd name="connsiteX0" fmla="*/ 0 w 5613462"/>
                  <a:gd name="connsiteY0" fmla="*/ 0 h 565281"/>
                  <a:gd name="connsiteX1" fmla="*/ 5330822 w 5613462"/>
                  <a:gd name="connsiteY1" fmla="*/ 0 h 565281"/>
                  <a:gd name="connsiteX2" fmla="*/ 5613462 w 5613462"/>
                  <a:gd name="connsiteY2" fmla="*/ 282641 h 565281"/>
                  <a:gd name="connsiteX3" fmla="*/ 5330822 w 5613462"/>
                  <a:gd name="connsiteY3" fmla="*/ 565281 h 565281"/>
                  <a:gd name="connsiteX4" fmla="*/ 0 w 5613462"/>
                  <a:gd name="connsiteY4" fmla="*/ 565281 h 565281"/>
                  <a:gd name="connsiteX5" fmla="*/ 0 w 5613462"/>
                  <a:gd name="connsiteY5" fmla="*/ 0 h 565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13462" h="565281">
                    <a:moveTo>
                      <a:pt x="5613462" y="565280"/>
                    </a:moveTo>
                    <a:lnTo>
                      <a:pt x="282640" y="565280"/>
                    </a:lnTo>
                    <a:lnTo>
                      <a:pt x="0" y="282640"/>
                    </a:lnTo>
                    <a:lnTo>
                      <a:pt x="282640" y="1"/>
                    </a:lnTo>
                    <a:lnTo>
                      <a:pt x="5613462" y="1"/>
                    </a:lnTo>
                    <a:lnTo>
                      <a:pt x="5613462" y="56528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shade val="80000"/>
                  <a:hueOff val="90421"/>
                  <a:satOff val="1725"/>
                  <a:lumOff val="7618"/>
                  <a:alphaOff val="0"/>
                </a:schemeClr>
              </a:fillRef>
              <a:effectRef idx="0">
                <a:schemeClr val="accent1">
                  <a:shade val="80000"/>
                  <a:hueOff val="90421"/>
                  <a:satOff val="1725"/>
                  <a:lumOff val="7618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90593" tIns="53341" rIns="99568" bIns="53341" numCol="1" spcCol="1270" anchor="ctr" anchorCtr="0">
                <a:noAutofit/>
              </a:bodyPr>
              <a:lstStyle/>
              <a:p>
                <a:pPr lvl="0" algn="just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tabLst>
                    <a:tab pos="4572000" algn="l"/>
                  </a:tabLst>
                </a:pPr>
                <a:r>
                  <a:rPr lang="ru-RU" sz="1400" b="1" kern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Время ответа сократилось в 2 раза (за счет типизации вопросов)</a:t>
                </a:r>
                <a:endParaRPr lang="ru-RU" sz="1400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Полилиния 12"/>
              <p:cNvSpPr/>
              <p:nvPr/>
            </p:nvSpPr>
            <p:spPr>
              <a:xfrm>
                <a:off x="1045693" y="1584799"/>
                <a:ext cx="5129891" cy="272672"/>
              </a:xfrm>
              <a:custGeom>
                <a:avLst/>
                <a:gdLst>
                  <a:gd name="connsiteX0" fmla="*/ 0 w 5613462"/>
                  <a:gd name="connsiteY0" fmla="*/ 0 h 565281"/>
                  <a:gd name="connsiteX1" fmla="*/ 5330822 w 5613462"/>
                  <a:gd name="connsiteY1" fmla="*/ 0 h 565281"/>
                  <a:gd name="connsiteX2" fmla="*/ 5613462 w 5613462"/>
                  <a:gd name="connsiteY2" fmla="*/ 282641 h 565281"/>
                  <a:gd name="connsiteX3" fmla="*/ 5330822 w 5613462"/>
                  <a:gd name="connsiteY3" fmla="*/ 565281 h 565281"/>
                  <a:gd name="connsiteX4" fmla="*/ 0 w 5613462"/>
                  <a:gd name="connsiteY4" fmla="*/ 565281 h 565281"/>
                  <a:gd name="connsiteX5" fmla="*/ 0 w 5613462"/>
                  <a:gd name="connsiteY5" fmla="*/ 0 h 565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13462" h="565281">
                    <a:moveTo>
                      <a:pt x="5613462" y="565280"/>
                    </a:moveTo>
                    <a:lnTo>
                      <a:pt x="282640" y="565280"/>
                    </a:lnTo>
                    <a:lnTo>
                      <a:pt x="0" y="282640"/>
                    </a:lnTo>
                    <a:lnTo>
                      <a:pt x="282640" y="1"/>
                    </a:lnTo>
                    <a:lnTo>
                      <a:pt x="5613462" y="1"/>
                    </a:lnTo>
                    <a:lnTo>
                      <a:pt x="5613462" y="56528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shade val="80000"/>
                  <a:hueOff val="180842"/>
                  <a:satOff val="3450"/>
                  <a:lumOff val="15237"/>
                  <a:alphaOff val="0"/>
                </a:schemeClr>
              </a:fillRef>
              <a:effectRef idx="0">
                <a:schemeClr val="accent1">
                  <a:shade val="80000"/>
                  <a:hueOff val="180842"/>
                  <a:satOff val="3450"/>
                  <a:lumOff val="15237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90593" tIns="53341" rIns="99568" bIns="53341" numCol="1" spcCol="1270" anchor="ctr" anchorCtr="0">
                <a:noAutofit/>
              </a:bodyPr>
              <a:lstStyle/>
              <a:p>
                <a:pPr lvl="0" algn="just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b="1" kern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переключений при обращении ЗЛ сократилось до 1</a:t>
                </a:r>
                <a:endParaRPr lang="ru-RU" sz="1400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0" name="Picture 6" descr="Картинки по запросу контакт-центр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0927" y="1155067"/>
              <a:ext cx="639488" cy="6184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52400" y="3717033"/>
          <a:ext cx="8762999" cy="2808312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496930"/>
                <a:gridCol w="635863"/>
                <a:gridCol w="635863"/>
                <a:gridCol w="1500241"/>
                <a:gridCol w="1539984"/>
                <a:gridCol w="635863"/>
                <a:gridCol w="635863"/>
                <a:gridCol w="1682392"/>
              </a:tblGrid>
              <a:tr h="19781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 месяцев 2017 года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81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с наибольшим кол-вом жалоб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 </a:t>
                      </a:r>
                      <a:r>
                        <a:rPr lang="ru-RU" sz="1200" b="1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жалоб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с наибольшим кол-вом жалоб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 </a:t>
                      </a:r>
                      <a:r>
                        <a:rPr lang="ru-RU" sz="1200" b="1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жалоб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7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МО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Кол-во жалоб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из них обоснованных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МО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МО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Кол-во жалоб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из них обоснованных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МО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1533"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ГБУЗ "</a:t>
                      </a:r>
                      <a:r>
                        <a:rPr lang="ru-RU" sz="10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Бологовская</a:t>
                      </a:r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ЦРБ"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ГБУЗ  Центр им. </a:t>
                      </a:r>
                      <a:r>
                        <a:rPr lang="ru-RU" sz="10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В.П.Аваева</a:t>
                      </a:r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ГБУЗ «ГКБ № 7»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ГБУЗ  Центр им. </a:t>
                      </a:r>
                      <a:r>
                        <a:rPr lang="ru-RU" sz="10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В.П.Аваева</a:t>
                      </a:r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</a:tr>
              <a:tr h="351533"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ГБУЗ "</a:t>
                      </a:r>
                      <a:r>
                        <a:rPr lang="ru-RU" sz="10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Бежецкая</a:t>
                      </a:r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ЦРБ"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ГБУЗ "ДГКБ №1"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ГБУЗ «ОКБ"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ГБУЗ "ДГКБ №1"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</a:tr>
              <a:tr h="398847"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ГБУЗ "</a:t>
                      </a:r>
                      <a:r>
                        <a:rPr lang="ru-RU" sz="10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Конаковская</a:t>
                      </a:r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ЦРБ"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ГБУЗ «</a:t>
                      </a:r>
                      <a:r>
                        <a:rPr lang="ru-RU" sz="10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Калязинская</a:t>
                      </a:r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ЦРБ"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ГБУЗ «</a:t>
                      </a:r>
                      <a:r>
                        <a:rPr lang="ru-RU" sz="10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Бежецкая</a:t>
                      </a:r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ЦРБ"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ГБУЗ «</a:t>
                      </a:r>
                      <a:r>
                        <a:rPr lang="ru-RU" sz="10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Кашинская</a:t>
                      </a:r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ЦРБ"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</a:tr>
              <a:tr h="351533"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ГБУЗ "ГКБ №1"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ГБУЗ «</a:t>
                      </a:r>
                      <a:r>
                        <a:rPr lang="ru-RU" sz="10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Зубцовская</a:t>
                      </a:r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ЦРБ»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ГБУЗ «</a:t>
                      </a:r>
                      <a:r>
                        <a:rPr lang="ru-RU" sz="10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Бологовская</a:t>
                      </a:r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ЦРБ»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ГБУЗ «</a:t>
                      </a:r>
                      <a:r>
                        <a:rPr lang="ru-RU" sz="10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Осташковская</a:t>
                      </a:r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ЦРБ»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</a:tr>
              <a:tr h="401857"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ГБУЗ "КБСМП"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ГБУЗ «</a:t>
                      </a:r>
                      <a:r>
                        <a:rPr lang="ru-RU" sz="10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Сонковская</a:t>
                      </a:r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ЦРБ» 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ГБУЗ «ГКБ № 6»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ГБУЗ «ДОКБ» 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7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2538" name="Прямоугольник 13"/>
          <p:cNvSpPr>
            <a:spLocks noChangeArrowheads="1"/>
          </p:cNvSpPr>
          <p:nvPr/>
        </p:nvSpPr>
        <p:spPr bwMode="auto">
          <a:xfrm>
            <a:off x="990600" y="152400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Обращения граждан с жалобами </a:t>
            </a:r>
          </a:p>
        </p:txBody>
      </p:sp>
      <p:graphicFrame>
        <p:nvGraphicFramePr>
          <p:cNvPr id="50230" name="Group 54"/>
          <p:cNvGraphicFramePr>
            <a:graphicFrameLocks noGrp="1"/>
          </p:cNvGraphicFramePr>
          <p:nvPr/>
        </p:nvGraphicFramePr>
        <p:xfrm>
          <a:off x="152400" y="990600"/>
          <a:ext cx="8763001" cy="1923950"/>
        </p:xfrm>
        <a:graphic>
          <a:graphicData uri="http://schemas.openxmlformats.org/drawingml/2006/table">
            <a:tbl>
              <a:tblPr/>
              <a:tblGrid>
                <a:gridCol w="755431"/>
                <a:gridCol w="830974"/>
                <a:gridCol w="679888"/>
                <a:gridCol w="604345"/>
                <a:gridCol w="755431"/>
                <a:gridCol w="755431"/>
                <a:gridCol w="755431"/>
                <a:gridCol w="755431"/>
                <a:gridCol w="906517"/>
                <a:gridCol w="982060"/>
                <a:gridCol w="982062"/>
              </a:tblGrid>
              <a:tr h="27522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кол-во жалоб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т.ч. обоснованных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возмещения (руб.)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обоснов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жалоб на 100 тыс.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застрахов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331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качество медицинской помощи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взимание денежных средств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1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расч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на 1 обращение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315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135 653,43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7139,65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315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мес. 2017года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55763,00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2323,45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895600"/>
            <a:ext cx="9144000" cy="73866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основной причиной обоснованных жалоб, по-прежнему, остается взимание денежных средств за медицинскую помощь по программе ОМС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(61%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2016г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43,6 % за 9 месяцев 2017г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.).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2016г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 в досудебном порядке удовлетворены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100%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жалоб,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 9 месяцев 2017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– 100 %.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2599" name="Рисунок 12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147638" y="90488"/>
            <a:ext cx="7239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88224" y="6525344"/>
            <a:ext cx="2133600" cy="332656"/>
          </a:xfrm>
        </p:spPr>
        <p:txBody>
          <a:bodyPr/>
          <a:lstStyle/>
          <a:p>
            <a:pPr>
              <a:defRPr/>
            </a:pPr>
            <a:fld id="{C4B75F95-6DE0-4828-B183-91CB0F861646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75F95-6DE0-4828-B183-91CB0F861646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5" y="1268759"/>
          <a:ext cx="8856983" cy="4968552"/>
        </p:xfrm>
        <a:graphic>
          <a:graphicData uri="http://schemas.openxmlformats.org/drawingml/2006/table">
            <a:tbl>
              <a:tblPr/>
              <a:tblGrid>
                <a:gridCol w="2285673"/>
                <a:gridCol w="960490"/>
                <a:gridCol w="969743"/>
                <a:gridCol w="779481"/>
                <a:gridCol w="853302"/>
                <a:gridCol w="713596"/>
                <a:gridCol w="876836"/>
                <a:gridCol w="708931"/>
                <a:gridCol w="708931"/>
              </a:tblGrid>
              <a:tr h="55117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СМО</a:t>
                      </a: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Издано печатных материалов (памяток, брошюр и т.д.),  тыс. экз.</a:t>
                      </a: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Размещено статей в СМИ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Проведено выступлений на радио и ТВ</a:t>
                      </a:r>
                    </a:p>
                  </a:txBody>
                  <a:tcPr marL="6471" marR="6471" marT="64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Встречи с застрахованными и мед. работниками</a:t>
                      </a:r>
                    </a:p>
                  </a:txBody>
                  <a:tcPr marL="6471" marR="6471" marT="64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2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2016 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 месяцев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2017 года</a:t>
                      </a: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2016 год</a:t>
                      </a:r>
                    </a:p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 месяцев 2017 года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2016</a:t>
                      </a:r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год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 месяцев 2017 года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2016 год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 месяцев 2017 года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141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ООО"АльфаСтрахование-ОМС"</a:t>
                      </a: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59 466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66 319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94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АО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"МАКС-М"</a:t>
                      </a: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30 758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18 589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90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94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ООО "РЕСО-Мед"</a:t>
                      </a: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90 004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0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141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ООО "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СГ"Спасские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ворота-М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67 051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14 000</a:t>
                      </a: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132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94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ООО "РГС-Медицина"</a:t>
                      </a: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81 400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37 000</a:t>
                      </a: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44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141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ООО СК "Ингосстрах-М"</a:t>
                      </a: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81 578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18 903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45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141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по Тверской области</a:t>
                      </a: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410 257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154 811</a:t>
                      </a: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464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71" marR="6471" marT="6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3"/>
          <p:cNvSpPr>
            <a:spLocks noChangeArrowheads="1"/>
          </p:cNvSpPr>
          <p:nvPr/>
        </p:nvSpPr>
        <p:spPr bwMode="auto">
          <a:xfrm>
            <a:off x="899592" y="0"/>
            <a:ext cx="824440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Деятельность СМО по информированию населения о правах застрахованных лиц по обязательному медицинскому страхованию за 2016 год и за 9 месяцев 2017 года</a:t>
            </a:r>
            <a:endParaRPr lang="ru-RU" sz="2000" b="1" dirty="0">
              <a:solidFill>
                <a:srgbClr val="CC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12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147638" y="90488"/>
            <a:ext cx="7239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75F95-6DE0-4828-B183-91CB0F861646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435228"/>
          <a:ext cx="8856984" cy="5234132"/>
        </p:xfrm>
        <a:graphic>
          <a:graphicData uri="http://schemas.openxmlformats.org/drawingml/2006/table">
            <a:tbl>
              <a:tblPr/>
              <a:tblGrid>
                <a:gridCol w="3785649"/>
                <a:gridCol w="5071335"/>
              </a:tblGrid>
              <a:tr h="22839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Выявленные нарушения и замечания</a:t>
                      </a:r>
                    </a:p>
                  </a:txBody>
                  <a:tcPr marL="5369" marR="5369" marT="5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МО</a:t>
                      </a:r>
                    </a:p>
                  </a:txBody>
                  <a:tcPr marL="5369" marR="5369" marT="5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766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превышение сроков ожидания на диагностические исследования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369" marR="5369" marT="5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ФКУЗ «МСЧ МВД» (функциональная диагностика) (21 день), </a:t>
                      </a:r>
                    </a:p>
                    <a:p>
                      <a:pPr algn="just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ГБУЗ «ГКБ №6» (УЗИ) (более 14 дней)</a:t>
                      </a:r>
                    </a:p>
                    <a:p>
                      <a:pPr algn="just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ГБУЗ «Центр им.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А.В. </a:t>
                      </a:r>
                      <a:r>
                        <a:rPr lang="ru-RU" sz="12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Аваева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» (маммография) (более 14 дней)</a:t>
                      </a: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369" marR="5369" marT="5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02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превышение сроков ожидания приёма  врачей узких специальностей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369" marR="5369" marT="5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ГБУЗ «ДГКБ №3» (30 дней),</a:t>
                      </a:r>
                      <a:r>
                        <a:rPr lang="ru-RU" sz="12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«ОКБ» (3 недели - 2 месяца), 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«ГКБ №6» (более 14 дней)</a:t>
                      </a:r>
                      <a:endParaRPr lang="ru-RU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5369" marR="5369" marT="5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177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превышение сроков ожидания приёма  участкового терапевта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369" marR="5369" marT="5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ГБУЗ «ГКБ №6»</a:t>
                      </a:r>
                    </a:p>
                  </a:txBody>
                  <a:tcPr marL="5369" marR="5369" marT="5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02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взимание денежных средств за медицинскую помощь по программе ОМС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369" marR="5369" marT="5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«ГКБ №6», 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«ГКБ №1 им. В.В. Успенского»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369" marR="5369" marT="5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015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большие очереди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регистратуру, на прием к специалистам, диагностические исследования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369" marR="5369" marT="5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ГБУЗ «ТОКОД», 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«ГКБ №7»,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ГБУЗ «ГКБ №6»</a:t>
                      </a:r>
                    </a:p>
                  </a:txBody>
                  <a:tcPr marL="5369" marR="5369" marT="5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424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на стендах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медицинской организации Территориальной программы на текущий год (в настоящее время устранено)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369" marR="5369" marT="5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ГБУЗ «ГКБ №7», 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«Областной родильный дом»,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ООО «Север-Сервис»</a:t>
                      </a: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369" marR="5369" marT="5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на стендах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медицинской организации Перечней ЖНВЛС, ДЛО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369" marR="5369" marT="5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ГБУЗ ОКПЦ им. Е.М.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Бакуниной», ГБОУ ВО Тверской ГМУ МЗ РФ, ГБУЗ «КДБ №2», ГБУЗ «ОКЛРЦ», ГБУЗ «ГКБ №6», ГБУЗ «ОКБ», ГБУЗ «ДОКБ»</a:t>
                      </a: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369" marR="5369" marT="5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8486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отсутствие ознакомления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руководителей МО с обращениями застрахованных лиц в Книгах отзывов и предложений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369" marR="5369" marT="5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ГБУЗ «</a:t>
                      </a:r>
                      <a:r>
                        <a:rPr lang="ru-RU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Рамешковская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ЦРБ», ГБУЗ «</a:t>
                      </a:r>
                      <a:r>
                        <a:rPr lang="ru-RU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Кесовогорская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ЦРБ»,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Пеновская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ЦРБ», ГБУЗ «Ржевская ЦРБ», ООО «Север-Сервис», ГБУЗ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Селижаровская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ЦРБ», ГБУЗ «ГКБ №6», ГБУЗ «ТОКОД», ГБУЗ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Андреапольская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ЦРБ»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369" marR="5369" marT="5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8486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не в полной мере обеспечены условия для беспрепятственного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доступа лиц с ограниченными возможностями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369" marR="5369" marT="5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ООО «Север-Сервис», ГБУЗ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Осташковская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ЦРБ», ГБУЗ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Селижаровская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ЦРБ», ГБУЗ «Областной родильный дом», ГБУЗ «ТОКОД», ГБУЗ «ГКБ №1 им. В.В. Успенского», ГБУЗ «Родильный дом №2», ГБУЗ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Калязинская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ЦРБ» 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369" marR="5369" marT="5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13"/>
          <p:cNvSpPr>
            <a:spLocks noChangeArrowheads="1"/>
          </p:cNvSpPr>
          <p:nvPr/>
        </p:nvSpPr>
        <p:spPr bwMode="auto">
          <a:xfrm>
            <a:off x="971600" y="56818"/>
            <a:ext cx="81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Выявленные нарушения консультантами ТФОМС в </a:t>
            </a:r>
            <a:r>
              <a:rPr lang="ru-RU" sz="2000" b="1" dirty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медицинских организациях Тверской области </a:t>
            </a:r>
            <a:r>
              <a:rPr lang="ru-RU" sz="2000" b="1" dirty="0" smtClean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за 9 месяцев 2017 года</a:t>
            </a:r>
            <a:endParaRPr lang="ru-RU" sz="2000" b="1" dirty="0">
              <a:solidFill>
                <a:srgbClr val="DEA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2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147638" y="90488"/>
            <a:ext cx="7239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115616" y="1007150"/>
            <a:ext cx="7776864" cy="276999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 9 месяцев 2017 года 21 консультантом ТФОМС Тверской области проведены 118 дежурств в 69 МО</a:t>
            </a:r>
            <a:endParaRPr lang="ru-RU" sz="1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Прямоугольник 13"/>
          <p:cNvSpPr>
            <a:spLocks noChangeArrowheads="1"/>
          </p:cNvSpPr>
          <p:nvPr/>
        </p:nvSpPr>
        <p:spPr bwMode="auto">
          <a:xfrm>
            <a:off x="1403350" y="1052513"/>
            <a:ext cx="774065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50" name="Rectangle 21"/>
          <p:cNvSpPr>
            <a:spLocks noChangeArrowheads="1"/>
          </p:cNvSpPr>
          <p:nvPr/>
        </p:nvSpPr>
        <p:spPr bwMode="auto">
          <a:xfrm>
            <a:off x="971601" y="0"/>
            <a:ext cx="81724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2200" b="1" dirty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удовлетворённости </a:t>
            </a:r>
            <a:r>
              <a:rPr lang="ru-RU" sz="2200" b="1" dirty="0" smtClean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качеством </a:t>
            </a:r>
            <a:r>
              <a:rPr lang="ru-RU" sz="2200" b="1" dirty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медицинской </a:t>
            </a:r>
            <a:r>
              <a:rPr lang="ru-RU" sz="2200" b="1" dirty="0" smtClean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помощи в 2016 году и за 9 месяцев 2017 года </a:t>
            </a:r>
          </a:p>
          <a:p>
            <a:pPr algn="ctr"/>
            <a:r>
              <a:rPr lang="ru-RU" sz="1400" b="1" dirty="0" smtClean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(по данным социологических опросов, проведенных ТФОМС Тверской области и СМО)</a:t>
            </a:r>
            <a:endParaRPr lang="ru-RU" sz="1400" b="1" dirty="0">
              <a:solidFill>
                <a:srgbClr val="DEA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187624" y="980728"/>
            <a:ext cx="784887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В 2016 г. опрошено 29 243 застрахованных граждан, за 9 месяцев 2017 г. – 23 041. 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355976" y="1268760"/>
            <a:ext cx="4572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МО с уровнем удовлетворенности: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0" y="5085184"/>
            <a:ext cx="4283968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</a:pPr>
            <a:r>
              <a:rPr lang="ru-RU" sz="13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Основные причины неудовлетворенности амбулаторно-поликлинической помощью</a:t>
            </a:r>
            <a:r>
              <a:rPr lang="ru-RU" sz="13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800" b="1" i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низкая доступность врачей-специалистов, ограничение возможности записи на прием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FontTx/>
              <a:buChar char="•"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очереди в регистратуре, </a:t>
            </a:r>
          </a:p>
          <a:p>
            <a:pPr algn="just">
              <a:buFontTx/>
              <a:buChar char="•"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превышение сроков ожидания плановой медицинской помощи и диагностических исследований.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4363F7D8-AF4E-414F-9335-0BA3DB4E0C1A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4355976" y="1700808"/>
          <a:ext cx="4788024" cy="48068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24740"/>
                <a:gridCol w="337185"/>
                <a:gridCol w="2326099"/>
              </a:tblGrid>
              <a:tr h="30021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высоким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низким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042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2016год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 «ОКЛРЦ» – 100%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Стационар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Нелидовская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ЦРБ»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68%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030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мес. 2017 года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«ДОКБ» - 100%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мес. 2017 года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«ТОКОД» – 70%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030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«Центр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им.В.П.Аваева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-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Дневной стационар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 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«ГКДБ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№ 3» – 59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03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мес. 2017 года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«КДБ №2» – 100%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мес. 2017 года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Конаковская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ЦРБ» – 64%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03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 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ТО «ОКПЦ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им.Е.М.Бакуниной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–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Поликлиника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 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Калязинская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ЦРБ» –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04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мес. 2017 года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ТО «Центр им. В.П.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Аваева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- 100%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мес. 2017 года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Конаковская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ЦРБ» - 73%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04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 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Вышневолоцкая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ССМП»  – 89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СМП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 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Фировская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ЦРБ» -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97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мес. 2017 года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«Старицкая ЦРБ» 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100%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мес. 2017 года</a:t>
                      </a:r>
                      <a:endParaRPr lang="ru-RU" sz="1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Краснохолмская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ЦРБ» – 68%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Диаграмма 19"/>
          <p:cNvGraphicFramePr/>
          <p:nvPr/>
        </p:nvGraphicFramePr>
        <p:xfrm>
          <a:off x="0" y="1484784"/>
          <a:ext cx="435597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1" name="Рисунок 8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07504" y="44624"/>
            <a:ext cx="787266" cy="100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  <a:noFill/>
        </p:spPr>
        <p:txBody>
          <a:bodyPr/>
          <a:lstStyle/>
          <a:p>
            <a:fld id="{EEC6E9A3-5FF1-4E3D-93DA-6908BA9D780D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8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16632"/>
            <a:ext cx="787266" cy="100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971600" y="128826"/>
            <a:ext cx="81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Сведения об организации прохождения застрахованными лицами (ЗЛ) профилактических мероприятий за 10 месяцев 2017</a:t>
            </a:r>
            <a:endParaRPr lang="ru-RU" altLang="ru-RU" sz="2000" b="1" dirty="0">
              <a:solidFill>
                <a:srgbClr val="CC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2" y="1196752"/>
          <a:ext cx="8856985" cy="5524708"/>
        </p:xfrm>
        <a:graphic>
          <a:graphicData uri="http://schemas.openxmlformats.org/drawingml/2006/table">
            <a:tbl>
              <a:tblPr/>
              <a:tblGrid>
                <a:gridCol w="2526254"/>
                <a:gridCol w="354066"/>
                <a:gridCol w="864096"/>
                <a:gridCol w="986019"/>
                <a:gridCol w="946087"/>
                <a:gridCol w="946087"/>
                <a:gridCol w="650199"/>
                <a:gridCol w="936104"/>
                <a:gridCol w="648073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МАКС-М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РГС-Медицина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Ингосстрах-М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АльфаСтра-хование-ОМС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РЕСО-Мед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Спасские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ворота-М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целом по Тверской области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02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ЗЛ, включенных в списки к прохождению диспансеризации взрослого населения (ДВН)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чел.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53 176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35 118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33052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32090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11 889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14675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180 000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02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ЗЛ, индивидуально проинформированных о возможности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прохождения ДВН </a:t>
                      </a:r>
                      <a:r>
                        <a:rPr lang="ru-RU" sz="1100" b="1" i="0" u="sng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(РФ – 99,3%)</a:t>
                      </a:r>
                      <a:endParaRPr lang="ru-RU" sz="1100" b="1" i="0" u="sng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чел.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30 204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35118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26901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32313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11889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11090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147 515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8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Доля проинформированных от числа включенных в списки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89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ЗЛ, прошедших 1 этап ДВН, из числа включенных в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списки </a:t>
                      </a:r>
                      <a:r>
                        <a:rPr lang="ru-RU" sz="1100" b="1" i="0" u="sng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(РФ – 77,3%)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чел.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34 890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15078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20204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18750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7670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10258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106 850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1882">
                <a:tc v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371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ЗЛ, прошедших 1 этап профилактических мероприятий, из числа проинформированных </a:t>
                      </a:r>
                      <a:r>
                        <a:rPr lang="ru-RU" sz="11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100" b="1" i="0" u="sng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РФ – 73,3%)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чел.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9 464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9 245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12 105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14 283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6 696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4 559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56 352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14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3703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застрахованных лиц, направленных на 2 этап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ДВН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чел.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9 620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5 344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6 806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5 521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1 813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2 114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31 218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37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02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ЗЛ,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индивидуально проинформированных о необходимости прохождения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этапа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ДВН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чел.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454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831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1487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445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895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256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4368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3703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застрахованных лиц, прошедших 2 этап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ДВН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числа направленных </a:t>
                      </a:r>
                      <a:r>
                        <a:rPr lang="ru-RU" sz="1100" b="1" i="0" u="sng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(РФ – 76,9%)</a:t>
                      </a:r>
                      <a:endParaRPr lang="ru-RU" sz="1100" b="1" i="0" u="sng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чел.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6 657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4 416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3 318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3 591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1 431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1 486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20 899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3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79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32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Число ЗЛ, принявших участие в телефонном опросе по вопросам прохождения ДВН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чел.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773" marR="5773" marT="5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75F95-6DE0-4828-B183-91CB0F861646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7504" y="2060848"/>
          <a:ext cx="464400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9780922"/>
              </p:ext>
            </p:extLst>
          </p:nvPr>
        </p:nvGraphicFramePr>
        <p:xfrm>
          <a:off x="4788024" y="1700808"/>
          <a:ext cx="4130311" cy="491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11960" y="2060848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(48%)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7784" y="2780928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(22%)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1720" y="3501008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(11%)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63688" y="4221088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(9%)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3688" y="4941168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(8%)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03648" y="5661248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(2%)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215008" y="1249596"/>
            <a:ext cx="4356992" cy="523220"/>
          </a:xfrm>
          <a:prstGeom prst="rect">
            <a:avLst/>
          </a:prstGeom>
          <a:noFill/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 algn="ctr" hangingPunct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Численность ЗЛ, принявших участие в телефонном опросе по вопросам прохождения ДВН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4932040" y="1249596"/>
            <a:ext cx="3888432" cy="523220"/>
          </a:xfrm>
          <a:prstGeom prst="rect">
            <a:avLst/>
          </a:prstGeom>
          <a:noFill/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 algn="ctr" hangingPunct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Причины отказа от прохождения ДВН </a:t>
            </a:r>
          </a:p>
          <a:p>
            <a:pPr lvl="0" algn="ctr" hangingPunct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 результатам телефонных опросов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71600" y="44624"/>
            <a:ext cx="817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Результаты телефонных опросов при проведении информационного сопровождения застрахованных лиц при прохождении профилактических мероприятий</a:t>
            </a:r>
            <a:endParaRPr lang="ru-RU" altLang="ru-RU" sz="2000" b="1" dirty="0">
              <a:solidFill>
                <a:srgbClr val="CC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8"/>
          <p:cNvPicPr>
            <a:picLocks noChangeAspect="1" noChangeArrowheads="1"/>
          </p:cNvPicPr>
          <p:nvPr/>
        </p:nvPicPr>
        <p:blipFill>
          <a:blip r:embed="rId4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16632"/>
            <a:ext cx="787266" cy="100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75F95-6DE0-4828-B183-91CB0F861646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246671"/>
              </p:ext>
            </p:extLst>
          </p:nvPr>
        </p:nvGraphicFramePr>
        <p:xfrm>
          <a:off x="144016" y="1112644"/>
          <a:ext cx="8820472" cy="5484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1995"/>
                <a:gridCol w="2940157"/>
                <a:gridCol w="2788320"/>
              </a:tblGrid>
              <a:tr h="810860">
                <a:tc>
                  <a:txBody>
                    <a:bodyPr/>
                    <a:lstStyle/>
                    <a:p>
                      <a:pPr marL="36000"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Сложности при организации прохождения диспансеризации: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Решены вопросы: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Требует решения: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661748">
                <a:tc>
                  <a:txBody>
                    <a:bodyPr/>
                    <a:lstStyle/>
                    <a:p>
                      <a:pPr marL="3600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Несвоевременность утверждения плана диспансеризации;</a:t>
                      </a:r>
                    </a:p>
                    <a:p>
                      <a:pPr marL="3600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Несвоевременность предоставления МО списков ЗЛ, подлежащих диспансеризации;</a:t>
                      </a:r>
                    </a:p>
                    <a:p>
                      <a:pPr marL="3600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Несоответствие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предоставленных МО списков ЗЛ, подлежащих диспансеризации, плану;</a:t>
                      </a:r>
                    </a:p>
                    <a:p>
                      <a:pPr marL="3600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Актуальность контактной информации ЗЛ;</a:t>
                      </a:r>
                    </a:p>
                    <a:p>
                      <a:pPr marL="3600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проведение актуализации списков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МО;</a:t>
                      </a:r>
                    </a:p>
                    <a:p>
                      <a:pPr marL="3600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ответственности МО за не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 обязательств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6000" indent="-285750" algn="just">
                        <a:buFont typeface="Arial" panose="020B0604020202020204" pitchFamily="34" charset="0"/>
                        <a:buNone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ТФОМС направляет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сведения о неисполнении МО обязательств в Министерство здравоохранения Тверской области;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600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 регламент в целях упорядочения взаимодействия участников ОМС при организации информирования ЗЛ; </a:t>
                      </a:r>
                    </a:p>
                    <a:p>
                      <a:pPr marL="3600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Оптимизирован текст сообщения о прохождении диспансеризации;</a:t>
                      </a:r>
                    </a:p>
                    <a:p>
                      <a:pPr marL="3600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Министерство здравоохранения Тверской области направлены предложения по организации работы МО в целях прохождения диспансеризации в выходные дни, организации работы мобильных бригад;</a:t>
                      </a:r>
                    </a:p>
                    <a:p>
                      <a:pPr marL="3600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Размещены 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ролики о диспансеризации на сайтах ТФОМС, СМО, МО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критериев оценки эффективности работы страховых представителей всех уровней;</a:t>
                      </a:r>
                    </a:p>
                    <a:p>
                      <a:pPr marL="3600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Своевременность утверждения плана диспансеризации уполномоченными органами </a:t>
                      </a:r>
                      <a:b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субъекта РФ;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8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16632"/>
            <a:ext cx="787266" cy="100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71600" y="44624"/>
            <a:ext cx="817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Проблемы при проведении информационного сопровождения застрахованных лиц при прохождении профилактических мероприятий</a:t>
            </a:r>
            <a:endParaRPr lang="ru-RU" altLang="ru-RU" sz="2000" b="1" dirty="0">
              <a:solidFill>
                <a:srgbClr val="CC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04800" y="4339208"/>
            <a:ext cx="8458201" cy="385936"/>
          </a:xfrm>
          <a:prstGeom prst="roundRect">
            <a:avLst/>
          </a:prstGeom>
          <a:solidFill>
            <a:srgbClr val="FFCC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0" bIns="72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страховых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медицинских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организаций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4800" y="1531640"/>
            <a:ext cx="8382000" cy="457200"/>
          </a:xfrm>
          <a:prstGeom prst="roundRect">
            <a:avLst/>
          </a:prstGeom>
          <a:solidFill>
            <a:srgbClr val="EBCEA3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медицинских организаций</a:t>
            </a: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304800" y="2259747"/>
            <a:ext cx="1909387" cy="18173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ГБУЗ Тверской области  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(72,9%)</a:t>
            </a:r>
            <a:endParaRPr lang="en-US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2514600" y="2271061"/>
            <a:ext cx="1896554" cy="180601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частной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 собственности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(19,8%)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4572000" y="2267635"/>
            <a:ext cx="2111625" cy="18094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подведомственных Федеральным органам исполнительной власти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(6,3%)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 bwMode="auto">
          <a:xfrm>
            <a:off x="6876256" y="2294413"/>
            <a:ext cx="2160240" cy="178265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подведомственная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ОАО «РЖД»  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(1%)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304800" y="4941168"/>
          <a:ext cx="8568951" cy="1604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557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Тверской филиал ООО «</a:t>
                      </a:r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АльфаСтрахование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– ОМС» </a:t>
                      </a:r>
                      <a:endParaRPr lang="ru-RU" sz="13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206 376</a:t>
                      </a:r>
                    </a:p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(16%)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Филиал ООО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«СК «</a:t>
                      </a:r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Ингосстрах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– М»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г.Тверь</a:t>
                      </a:r>
                    </a:p>
                    <a:p>
                      <a:pPr algn="ctr" rtl="0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244 706</a:t>
                      </a:r>
                    </a:p>
                    <a:p>
                      <a:pPr algn="ctr" rtl="0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(19%)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Филиал АО «МАКС – М» в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г.Твери</a:t>
                      </a:r>
                    </a:p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466 162</a:t>
                      </a:r>
                    </a:p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(35%)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658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Тверской филиал </a:t>
                      </a:r>
                    </a:p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ООО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СМК «</a:t>
                      </a:r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Ресо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– Мед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90 256</a:t>
                      </a:r>
                    </a:p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(7%)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Филиал ООО «</a:t>
                      </a:r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РГС-Медицина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 – «</a:t>
                      </a:r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Росгосстрах-Тверь-Медицина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  <a:p>
                      <a:pPr algn="ctr" rtl="0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200 346</a:t>
                      </a:r>
                    </a:p>
                    <a:p>
                      <a:pPr algn="ctr" rtl="0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(15%)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Филиал «Тверской» АО «СГ «Спасские Ворота – М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110 910</a:t>
                      </a:r>
                    </a:p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(8%)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sp>
        <p:nvSpPr>
          <p:cNvPr id="3093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91525" y="6492875"/>
            <a:ext cx="752475" cy="365125"/>
          </a:xfrm>
          <a:noFill/>
        </p:spPr>
        <p:txBody>
          <a:bodyPr/>
          <a:lstStyle/>
          <a:p>
            <a:fld id="{3DF0D9EF-22C5-429C-ADA1-E51FE7029880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4" name="Прямоугольник 13"/>
          <p:cNvSpPr>
            <a:spLocks noChangeArrowheads="1"/>
          </p:cNvSpPr>
          <p:nvPr/>
        </p:nvSpPr>
        <p:spPr bwMode="auto">
          <a:xfrm>
            <a:off x="1295400" y="211287"/>
            <a:ext cx="7848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200" b="1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Медицинские организации и СМО, </a:t>
            </a:r>
            <a:r>
              <a:rPr lang="ru-RU" altLang="ru-RU" sz="2200" b="1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участвующие </a:t>
            </a:r>
            <a:r>
              <a:rPr lang="ru-RU" altLang="ru-RU" sz="2200" b="1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в реализации </a:t>
            </a:r>
            <a:r>
              <a:rPr lang="ru-RU" altLang="ru-RU" sz="2200" b="1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Территориальной </a:t>
            </a:r>
            <a:r>
              <a:rPr lang="ru-RU" altLang="ru-RU" sz="2200" b="1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altLang="ru-RU" sz="2200" b="1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ОМС </a:t>
            </a:r>
            <a:r>
              <a:rPr lang="ru-RU" altLang="ru-RU" sz="2200" b="1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altLang="ru-RU" sz="2200" b="1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2017год</a:t>
            </a:r>
            <a:endParaRPr lang="ru-RU" sz="2200" b="1" dirty="0">
              <a:solidFill>
                <a:srgbClr val="CC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95" name="Рисунок 12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258763" y="55563"/>
            <a:ext cx="960437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3"/>
          <p:cNvSpPr>
            <a:spLocks noChangeArrowheads="1"/>
          </p:cNvSpPr>
          <p:nvPr/>
        </p:nvSpPr>
        <p:spPr bwMode="auto">
          <a:xfrm>
            <a:off x="1259632" y="149731"/>
            <a:ext cx="78843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Выполнение объёмов амбулаторно-поликлинической помощи в </a:t>
            </a:r>
            <a:r>
              <a:rPr lang="ru-RU" sz="2400" b="1" dirty="0" smtClean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400" b="1" dirty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sz="2400" b="1" dirty="0" smtClean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и прогноз 2017 года</a:t>
            </a:r>
            <a:endParaRPr lang="ru-RU" sz="2400" b="1" dirty="0">
              <a:solidFill>
                <a:srgbClr val="DEA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34"/>
          <p:cNvSpPr>
            <a:spLocks noChangeArrowheads="1"/>
          </p:cNvSpPr>
          <p:nvPr/>
        </p:nvSpPr>
        <p:spPr bwMode="auto">
          <a:xfrm>
            <a:off x="4427538" y="1773238"/>
            <a:ext cx="457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dirty="0">
              <a:latin typeface="Calibri" pitchFamily="34" charset="0"/>
            </a:endParaRPr>
          </a:p>
        </p:txBody>
      </p:sp>
      <p:sp>
        <p:nvSpPr>
          <p:cNvPr id="25604" name="Line 522"/>
          <p:cNvSpPr>
            <a:spLocks noChangeShapeType="1"/>
          </p:cNvSpPr>
          <p:nvPr/>
        </p:nvSpPr>
        <p:spPr bwMode="auto">
          <a:xfrm>
            <a:off x="933450" y="20796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5605" name="Line 1594"/>
          <p:cNvSpPr>
            <a:spLocks noChangeShapeType="1"/>
          </p:cNvSpPr>
          <p:nvPr/>
        </p:nvSpPr>
        <p:spPr bwMode="auto">
          <a:xfrm>
            <a:off x="3930650" y="14716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42842" y="1714488"/>
          <a:ext cx="8858315" cy="4714908"/>
        </p:xfrm>
        <a:graphic>
          <a:graphicData uri="http://schemas.openxmlformats.org/drawingml/2006/table">
            <a:tbl>
              <a:tblPr/>
              <a:tblGrid>
                <a:gridCol w="928696"/>
                <a:gridCol w="980857"/>
                <a:gridCol w="926755"/>
                <a:gridCol w="590393"/>
                <a:gridCol w="1062706"/>
                <a:gridCol w="944629"/>
                <a:gridCol w="708473"/>
                <a:gridCol w="958230"/>
                <a:gridCol w="1054565"/>
                <a:gridCol w="703011"/>
              </a:tblGrid>
              <a:tr h="4878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Период</a:t>
                      </a:r>
                      <a:endParaRPr lang="ru-RU" sz="105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обращений по заболеванию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посещений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неотложной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медицинской помощи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посещений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профилактике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49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год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год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год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</a:tr>
              <a:tr h="8036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99" marR="4699" marT="4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2 316 336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1 531 733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673 611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400 919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3 016 763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4 501 066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</a:tr>
              <a:tr h="8682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r>
                        <a:rPr lang="ru-RU" sz="13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года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99" marR="4699" marT="4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2 581 472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1 892 753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734 106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502 043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3 152 700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4 203 600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</a:tr>
              <a:tr h="1900237">
                <a:tc gridSpan="10">
                  <a:txBody>
                    <a:bodyPr/>
                    <a:lstStyle/>
                    <a:p>
                      <a:pPr marL="342900" indent="-342900" algn="just" fontAlgn="b">
                        <a:buAutoNum type="arabicPeriod"/>
                      </a:pPr>
                      <a:r>
                        <a:rPr lang="ru-RU" sz="135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Служба неотложной помощи недостаточно развита. Отмечается низкое выполнение </a:t>
                      </a:r>
                      <a:r>
                        <a:rPr lang="ru-RU" sz="135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запланированных объёмов амбулаторно-поликлинической помощи, </a:t>
                      </a:r>
                      <a:r>
                        <a:rPr lang="ru-RU" sz="135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оказываемой в неотложной форме</a:t>
                      </a:r>
                      <a:r>
                        <a:rPr lang="ru-RU" sz="135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342900" marR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35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Также не выполняются объёмы </a:t>
                      </a:r>
                      <a:r>
                        <a:rPr lang="ru-RU" sz="135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медицинской помощи в амбулаторных условиях, оказываемой в связи с заболеваниями.</a:t>
                      </a:r>
                      <a:endParaRPr lang="ru-RU" sz="1350" b="1" i="0" u="none" strike="noStrik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35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 же время, в 2016 и 2017 годах отмечается значительное перевыполнение запланированных объёмов </a:t>
                      </a:r>
                      <a:r>
                        <a:rPr lang="ru-RU" sz="135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медицинской помощи в амбулаторных условиях, оказываемой с профилактическими и иными целями.</a:t>
                      </a:r>
                    </a:p>
                  </a:txBody>
                  <a:tcPr marL="72000" marR="72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583E4286-A9DA-478B-A554-FFC6746B3853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10" name="Рисунок 12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258763" y="55563"/>
            <a:ext cx="960437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12"/>
          <p:cNvSpPr txBox="1">
            <a:spLocks noChangeArrowheads="1"/>
          </p:cNvSpPr>
          <p:nvPr/>
        </p:nvSpPr>
        <p:spPr bwMode="auto">
          <a:xfrm>
            <a:off x="1828800" y="685800"/>
            <a:ext cx="565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ph type="tbl" idx="1"/>
          </p:nvPr>
        </p:nvGraphicFramePr>
        <p:xfrm>
          <a:off x="152400" y="1447800"/>
          <a:ext cx="8686800" cy="4498436"/>
        </p:xfrm>
        <a:graphic>
          <a:graphicData uri="http://schemas.openxmlformats.org/drawingml/2006/table">
            <a:tbl>
              <a:tblPr/>
              <a:tblGrid>
                <a:gridCol w="250082"/>
                <a:gridCol w="2740758"/>
                <a:gridCol w="1000132"/>
                <a:gridCol w="1071570"/>
                <a:gridCol w="857256"/>
                <a:gridCol w="1000132"/>
                <a:gridCol w="974493"/>
                <a:gridCol w="792377"/>
              </a:tblGrid>
              <a:tr h="6130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6" marR="8256" marT="8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Условия оказания медицинской</a:t>
                      </a:r>
                    </a:p>
                    <a:p>
                      <a:pPr algn="ctr" fontAlgn="ctr"/>
                      <a:r>
                        <a:rPr lang="ru-RU" sz="15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помощи</a:t>
                      </a:r>
                      <a:endParaRPr lang="ru-RU" sz="15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6" marR="8256" marT="8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2016 год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256" marR="8256" marT="8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мес. 2017 года</a:t>
                      </a:r>
                    </a:p>
                    <a:p>
                      <a:pPr algn="ctr" fontAlgn="ctr"/>
                      <a:r>
                        <a:rPr lang="ru-RU" sz="1400" b="1" i="1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(норматив – 75%)</a:t>
                      </a:r>
                      <a:endParaRPr lang="ru-RU" sz="1400" b="1" i="1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256" marR="8256" marT="8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8256" marR="8256" marT="8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8256" marR="8256" marT="82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CD"/>
                    </a:solidFill>
                  </a:tcPr>
                </a:tc>
              </a:tr>
              <a:tr h="2832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Запланированные объемы 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(СБО)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6" marR="8256" marT="82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Факт выполнения 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объемов (СБО)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6" marR="8256" marT="82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Выполнение запланированных </a:t>
                      </a:r>
                      <a:r>
                        <a:rPr lang="ru-RU" sz="140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объемов </a:t>
                      </a:r>
                      <a:r>
                        <a:rPr lang="ru-RU" sz="1400" b="1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</a:p>
                  </a:txBody>
                  <a:tcPr marL="8256" marR="8256" marT="82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Запланированные объемы 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(СБО)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6" marR="8256" marT="82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Факт выполнения 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объемов (СБО)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6" marR="8256" marT="82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Выполнение запланированных </a:t>
                      </a:r>
                      <a:r>
                        <a:rPr lang="ru-RU" sz="140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объемов </a:t>
                      </a:r>
                      <a:r>
                        <a:rPr lang="ru-RU" sz="1400" b="1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</a:p>
                  </a:txBody>
                  <a:tcPr marL="8256" marR="8256" marT="82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</a:tr>
              <a:tr h="1481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65" marR="7965" marT="7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8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8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</a:tr>
              <a:tr h="504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965" marR="7965" marT="7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Дневной стационар                 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79 990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77 785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97,2</a:t>
                      </a:r>
                      <a:endParaRPr lang="ru-RU" sz="16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79 661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56 789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71,3</a:t>
                      </a:r>
                      <a:endParaRPr lang="ru-RU" sz="16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</a:tr>
              <a:tr h="400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65" marR="7965" marT="7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Круглосуточный стационар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219 875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218 098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16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216136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160 776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74,4</a:t>
                      </a:r>
                      <a:endParaRPr lang="ru-RU" sz="16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F5B6F56-FC2D-4E62-98A4-97C8AA6BA27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30726" name="Прямоугольник 14"/>
          <p:cNvSpPr>
            <a:spLocks noChangeArrowheads="1"/>
          </p:cNvSpPr>
          <p:nvPr/>
        </p:nvSpPr>
        <p:spPr bwMode="auto">
          <a:xfrm>
            <a:off x="1331640" y="149731"/>
            <a:ext cx="78123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2400" b="1" dirty="0" smtClean="0">
                <a:solidFill>
                  <a:srgbClr val="DEA900"/>
                </a:solidFill>
                <a:latin typeface="Times New Roman" pitchFamily="18" charset="0"/>
              </a:rPr>
              <a:t>Анализ выполнения объемов круглосуточного и дневного стационаров</a:t>
            </a:r>
            <a:r>
              <a:rPr lang="ru-RU" sz="2400" b="1" dirty="0" smtClean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 за 2016г.  и 9 мес. 2017г.</a:t>
            </a:r>
            <a:endParaRPr lang="ru-RU" sz="2400" b="1" dirty="0">
              <a:solidFill>
                <a:srgbClr val="DEA900"/>
              </a:solidFill>
              <a:latin typeface="Times New Roman" pitchFamily="18" charset="0"/>
            </a:endParaRPr>
          </a:p>
        </p:txBody>
      </p:sp>
      <p:pic>
        <p:nvPicPr>
          <p:cNvPr id="9" name="Рисунок 12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258763" y="55563"/>
            <a:ext cx="960437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88"/>
          <p:cNvSpPr txBox="1">
            <a:spLocks noChangeArrowheads="1"/>
          </p:cNvSpPr>
          <p:nvPr/>
        </p:nvSpPr>
        <p:spPr bwMode="auto">
          <a:xfrm>
            <a:off x="1143000" y="228600"/>
            <a:ext cx="784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200" b="1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Показатели выполнения объемов высокотехнологичной медицинской помощи в </a:t>
            </a:r>
            <a:r>
              <a:rPr lang="ru-RU" sz="2200" b="1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2016г. и 9 мес. 2017г</a:t>
            </a:r>
            <a:r>
              <a:rPr lang="ru-RU" sz="2200" b="1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51" name="Номер слайда 12"/>
          <p:cNvSpPr txBox="1">
            <a:spLocks noGrp="1"/>
          </p:cNvSpPr>
          <p:nvPr/>
        </p:nvSpPr>
        <p:spPr bwMode="auto">
          <a:xfrm>
            <a:off x="8675688" y="6453188"/>
            <a:ext cx="433387" cy="258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400" dirty="0">
              <a:latin typeface="Times New Roman" pitchFamily="18" charset="0"/>
            </a:endParaRPr>
          </a:p>
        </p:txBody>
      </p:sp>
      <p:pic>
        <p:nvPicPr>
          <p:cNvPr id="2052" name="Рисунок 12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147638" y="90488"/>
            <a:ext cx="960437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31" name="Прямоугольник 8"/>
          <p:cNvSpPr>
            <a:spLocks noChangeArrowheads="1"/>
          </p:cNvSpPr>
          <p:nvPr/>
        </p:nvSpPr>
        <p:spPr bwMode="auto">
          <a:xfrm>
            <a:off x="152400" y="5715016"/>
            <a:ext cx="8991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В 2017 году высокотехнологичную помощь (далее – ВМП) жителям Тверской области оказывают 10 медицинских организаций, работающих в сфере ОМС Тверской области, что на 2 МО больше, чем в 2016 году. Запланированная стоимость ВМП увеличилась на 21 701,5 тыс. руб. к 2016 году. Средняя стоимость 1 законченного случая ВМП в 2017 году составляет 152,4 тыс. руб. и на 11 тыс. руб. (или 7,7%) превышает показатель 2016 года. Доступность оказания ВМП для населения Тверской области значительно возросла.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75F95-6DE0-4828-B183-91CB0F86164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2" y="1285860"/>
          <a:ext cx="8786871" cy="4385278"/>
        </p:xfrm>
        <a:graphic>
          <a:graphicData uri="http://schemas.openxmlformats.org/drawingml/2006/table">
            <a:tbl>
              <a:tblPr/>
              <a:tblGrid>
                <a:gridCol w="285752"/>
                <a:gridCol w="1836933"/>
                <a:gridCol w="615957"/>
                <a:gridCol w="615957"/>
                <a:gridCol w="587528"/>
                <a:gridCol w="589899"/>
                <a:gridCol w="454861"/>
                <a:gridCol w="454861"/>
                <a:gridCol w="416168"/>
                <a:gridCol w="683078"/>
                <a:gridCol w="568577"/>
                <a:gridCol w="578053"/>
                <a:gridCol w="456308"/>
                <a:gridCol w="642939"/>
              </a:tblGrid>
              <a:tr h="29999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5392" marR="5392" marT="53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2016 год</a:t>
                      </a:r>
                    </a:p>
                  </a:txBody>
                  <a:tcPr marL="5392" marR="5392" marT="53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месяцев 2017 года</a:t>
                      </a:r>
                    </a:p>
                  </a:txBody>
                  <a:tcPr marL="5392" marR="5392" marT="53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</a:p>
                  </a:txBody>
                  <a:tcPr marL="5392" marR="5392" marT="53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выполнения</a:t>
                      </a:r>
                    </a:p>
                  </a:txBody>
                  <a:tcPr marL="5392" marR="5392" marT="53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</a:p>
                  </a:txBody>
                  <a:tcPr marL="5392" marR="5392" marT="53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 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выполнения</a:t>
                      </a:r>
                    </a:p>
                  </a:txBody>
                  <a:tcPr marL="5392" marR="5392" marT="53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6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случаи госпитализации</a:t>
                      </a:r>
                    </a:p>
                  </a:txBody>
                  <a:tcPr marL="5392" marR="5392" marT="53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Стоимость, тыс. руб.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случаи госпитализации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Стоимость, тыс. руб.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случаи госпитализации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Стоимость, тыс. руб.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случаи госпитализации</a:t>
                      </a:r>
                    </a:p>
                  </a:txBody>
                  <a:tcPr marL="5392" marR="5392" marT="53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Стоимость, тыс. руб.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случаи госпитализации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Стоимость, тыс. руб.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случаи госпитализации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Стоимость, тыс. руб.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9395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92" marR="5392" marT="53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ВСЕГО :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2 539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359 591,90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357 338,90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381 293,40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299 602,30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6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392" marR="5392" marT="53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ГБОУ ВПО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ТвГМУ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Минздрава России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34 038,30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34 027,40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10 385,00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8 897,40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392" marR="5392" marT="53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ГБУЗ  "ТОКОД"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52 532,40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52 466,80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45 212,30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39 632,70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392" marR="5392" marT="53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"ГКБ №1"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6 159,10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6 146,60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6 300,40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6 171,70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3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392" marR="5392" marT="53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"ОКБ"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165 545,10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165 622,60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222 486,50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181 964,20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5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392" marR="5392" marT="53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ТО "ОКПЦ им.Е.М.Бакуниной"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73 793,00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73 771,20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58 681,80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37 727,50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392" marR="5392" marT="53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ФГБУЗ КБ №122 им.Л.Г.Соколова ФМБА России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6 572,70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5 570,80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3 107,80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2 482,00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392" marR="5392" marT="53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ГБУЗ "ДОКБ"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20 079,70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19 000,10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25 231,70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17 419,50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392" marR="5392" marT="53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ГБУЗ "КБСМП"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1675,6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392" marR="5392" marT="53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"Вышневолоцкая ЦРБ"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5660,9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1415,2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6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392" marR="5392" marT="53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ГБУЗ "ДГКБ №1"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2216,5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2216,5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Рисунок 12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07504" y="116632"/>
            <a:ext cx="1008113" cy="125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6" name="Заголовок 2"/>
          <p:cNvSpPr>
            <a:spLocks noGrp="1"/>
          </p:cNvSpPr>
          <p:nvPr>
            <p:ph type="title"/>
          </p:nvPr>
        </p:nvSpPr>
        <p:spPr>
          <a:xfrm>
            <a:off x="1571604" y="285728"/>
            <a:ext cx="6929486" cy="692696"/>
          </a:xfrm>
        </p:spPr>
        <p:txBody>
          <a:bodyPr>
            <a:noAutofit/>
          </a:bodyPr>
          <a:lstStyle/>
          <a:p>
            <a:r>
              <a:rPr lang="ru-RU" altLang="ru-RU" sz="2400" b="1" dirty="0" smtClean="0">
                <a:solidFill>
                  <a:srgbClr val="DEA9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Выполнение профилактических мероприятий за 10 месяцев 2017 года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80528" y="6658526"/>
            <a:ext cx="9144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050" dirty="0" smtClean="0"/>
          </a:p>
          <a:p>
            <a:endParaRPr lang="ru-RU" sz="1050" dirty="0"/>
          </a:p>
        </p:txBody>
      </p:sp>
      <p:sp>
        <p:nvSpPr>
          <p:cNvPr id="7" name="TextBox 1"/>
          <p:cNvSpPr txBox="1"/>
          <p:nvPr/>
        </p:nvSpPr>
        <p:spPr>
          <a:xfrm>
            <a:off x="2843808" y="5229200"/>
            <a:ext cx="576064" cy="288032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7164288" y="5229200"/>
            <a:ext cx="648072" cy="288032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 b="1" dirty="0" smtClean="0">
              <a:solidFill>
                <a:schemeClr val="tx2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2123728" y="5229200"/>
            <a:ext cx="720079" cy="288032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5436096" y="5157192"/>
            <a:ext cx="648072" cy="432048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6516216" y="5157192"/>
            <a:ext cx="720080" cy="432048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 b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8172400" y="5157192"/>
            <a:ext cx="755576" cy="504056"/>
          </a:xfrm>
          <a:prstGeom prst="rect">
            <a:avLst/>
          </a:prstGeom>
        </p:spPr>
        <p:txBody>
          <a:bodyPr wrap="square" rIns="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2"/>
          <p:cNvSpPr>
            <a:spLocks noChangeArrowheads="1"/>
          </p:cNvSpPr>
          <p:nvPr/>
        </p:nvSpPr>
        <p:spPr bwMode="auto">
          <a:xfrm>
            <a:off x="500034" y="5572140"/>
            <a:ext cx="8429684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Увеличивается охват населения профилактическими мероприятиями по сравнению с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годом, но сохраняется формальный подход, не достаточно активно осуществляется диспансеризация взрослого населения.</a:t>
            </a:r>
          </a:p>
          <a:p>
            <a:pPr marL="342900" indent="-342900" algn="just">
              <a:buFontTx/>
              <a:buAutoNum type="arabicPeriod"/>
            </a:pP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Отмечается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доли осмотренных на 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этапе диспансеризации взрослого населения в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2017г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- 20854 человек (19,6%). По РФ данный показатель составляет 23,1%.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D61F9-B612-4232-A152-86FBF71E6845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251520" y="1397000"/>
          <a:ext cx="8712967" cy="4064000"/>
        </p:xfrm>
        <a:graphic>
          <a:graphicData uri="http://schemas.openxmlformats.org/drawingml/2006/table">
            <a:tbl>
              <a:tblPr/>
              <a:tblGrid>
                <a:gridCol w="2968248"/>
                <a:gridCol w="924037"/>
                <a:gridCol w="261520"/>
                <a:gridCol w="771485"/>
                <a:gridCol w="1394771"/>
                <a:gridCol w="1255296"/>
                <a:gridCol w="1137610"/>
              </a:tblGrid>
              <a:tr h="2934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Группы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Плановые объемы 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Фактические объемы  в 2017 году, человек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выполнения за отчетный период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выполнения от года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6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2017 год, человек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отчетный период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2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Диспансеризация взрослого населения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180 000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153000</a:t>
                      </a:r>
                    </a:p>
                  </a:txBody>
                  <a:tcPr marL="8893" marR="8893" marT="88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0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Профилактические медицинские осмотры взрослого населения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6 740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5 727</a:t>
                      </a:r>
                    </a:p>
                  </a:txBody>
                  <a:tcPr marL="8893" marR="8893" marT="88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3 825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66,8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56,8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2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Диспансеризация детей сирот в стационарных учреждениях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2 236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2 236</a:t>
                      </a:r>
                    </a:p>
                  </a:txBody>
                  <a:tcPr marL="8893" marR="8893" marT="88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2 204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98,6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98,6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0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Профилактические медицинские осмотры несовершеннолетних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215 700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173 637</a:t>
                      </a:r>
                    </a:p>
                  </a:txBody>
                  <a:tcPr marL="8893" marR="8893" marT="88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152 382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87,8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70,6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0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Предварительные медицинские осмотры несовершеннолетних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17 950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17 950</a:t>
                      </a:r>
                    </a:p>
                  </a:txBody>
                  <a:tcPr marL="8893" marR="8893" marT="88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17 130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95,4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95,4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68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Периодические медицинские осмотры несовершеннолетних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74 775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61 000</a:t>
                      </a:r>
                    </a:p>
                  </a:txBody>
                  <a:tcPr marL="8893" marR="8893" marT="88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61 078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100,1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81,7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5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Диспансеризация детей сирот (приемные или патронатные)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3 527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3 437</a:t>
                      </a:r>
                    </a:p>
                  </a:txBody>
                  <a:tcPr marL="8893" marR="8893" marT="88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2 904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84,5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82,3</a:t>
                      </a:r>
                    </a:p>
                  </a:txBody>
                  <a:tcPr marL="8893" marR="8893" marT="8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16631"/>
            <a:ext cx="864096" cy="110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043608" y="116632"/>
            <a:ext cx="8100392" cy="96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360"/>
              </a:lnSpc>
              <a:defRPr/>
            </a:pPr>
            <a:r>
              <a:rPr lang="ru-RU" altLang="ru-RU" sz="2400" b="1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Результаты проведения диспансеризации</a:t>
            </a:r>
          </a:p>
          <a:p>
            <a:pPr algn="ctr">
              <a:lnSpc>
                <a:spcPts val="3360"/>
              </a:lnSpc>
              <a:defRPr/>
            </a:pPr>
            <a:r>
              <a:rPr lang="ru-RU" altLang="ru-RU" sz="2400" b="1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взрослого населения за 10 мес. 2017 года</a:t>
            </a:r>
            <a:endParaRPr lang="ru-RU" altLang="ru-RU" sz="2400" b="1" dirty="0">
              <a:solidFill>
                <a:srgbClr val="CC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9592" y="1268760"/>
            <a:ext cx="4320480" cy="1656184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chemeClr val="accent6">
                  <a:lumMod val="40000"/>
                  <a:lumOff val="60000"/>
                </a:schemeClr>
              </a:gs>
              <a:gs pos="7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25400"/>
            <a:bevelB w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latin typeface="Arial" pitchFamily="34" charset="0"/>
                <a:cs typeface="Arial" pitchFamily="34" charset="0"/>
              </a:rPr>
              <a:t>Принято к оплате в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рамках  диспансеризации 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800" b="1" dirty="0">
                <a:latin typeface="Arial" pitchFamily="34" charset="0"/>
                <a:cs typeface="Arial" pitchFamily="34" charset="0"/>
              </a:rPr>
              <a:t>взрослого населения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106 170 случаев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>
            <a:endCxn id="10" idx="1"/>
          </p:cNvCxnSpPr>
          <p:nvPr/>
        </p:nvCxnSpPr>
        <p:spPr>
          <a:xfrm>
            <a:off x="5220072" y="1628800"/>
            <a:ext cx="792088" cy="2481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6012160" y="1268760"/>
            <a:ext cx="2448272" cy="725041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25400"/>
            <a:bevelB w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latin typeface="Arial" pitchFamily="34" charset="0"/>
                <a:cs typeface="Arial" pitchFamily="34" charset="0"/>
              </a:rPr>
              <a:t>направлено на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II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этап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31 218 человек (29,4%)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12160" y="2276872"/>
            <a:ext cx="2448272" cy="662558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25400"/>
            <a:bevelB w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latin typeface="Arial" pitchFamily="34" charset="0"/>
                <a:cs typeface="Arial" pitchFamily="34" charset="0"/>
              </a:rPr>
              <a:t>прошли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II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этап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20 854 человека (19,6%)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8662" y="3786190"/>
            <a:ext cx="1523231" cy="819151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25400"/>
            <a:bevelB w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600" b="1" baseline="0" dirty="0" smtClean="0">
                <a:latin typeface="Arial" pitchFamily="34" charset="0"/>
                <a:cs typeface="Arial" pitchFamily="34" charset="0"/>
              </a:rPr>
              <a:t>24,8%</a:t>
            </a:r>
            <a:endParaRPr lang="ru-RU" sz="1600" b="1" baseline="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baseline="0" dirty="0">
                <a:latin typeface="Arial" pitchFamily="34" charset="0"/>
                <a:cs typeface="Arial" pitchFamily="34" charset="0"/>
              </a:rPr>
              <a:t>1 группа</a:t>
            </a:r>
          </a:p>
          <a:p>
            <a:pPr algn="ctr"/>
            <a:endParaRPr lang="ru-RU" sz="11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31840" y="3789040"/>
            <a:ext cx="1440160" cy="78105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25400"/>
            <a:bevelB w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3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11,5%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  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>
                <a:latin typeface="Arial" pitchFamily="34" charset="0"/>
                <a:cs typeface="Arial" pitchFamily="34" charset="0"/>
              </a:rPr>
              <a:t> 2 группа</a:t>
            </a:r>
          </a:p>
          <a:p>
            <a:pPr algn="ctr"/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876256" y="3789040"/>
            <a:ext cx="1512168" cy="8001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25400"/>
            <a:bevelB w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baseline="0" dirty="0" smtClean="0">
                <a:latin typeface="Arial" pitchFamily="34" charset="0"/>
                <a:cs typeface="Arial" pitchFamily="34" charset="0"/>
              </a:rPr>
              <a:t>9,8% </a:t>
            </a:r>
            <a:endParaRPr lang="ru-RU" sz="1800" b="1" baseline="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baseline="0" dirty="0" smtClean="0">
                <a:latin typeface="Arial" pitchFamily="34" charset="0"/>
                <a:cs typeface="Arial" pitchFamily="34" charset="0"/>
              </a:rPr>
              <a:t>3б </a:t>
            </a:r>
            <a:r>
              <a:rPr lang="ru-RU" sz="1400" b="1" baseline="0" dirty="0">
                <a:latin typeface="Arial" pitchFamily="34" charset="0"/>
                <a:cs typeface="Arial" pitchFamily="34" charset="0"/>
              </a:rPr>
              <a:t>группа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19872" y="5157192"/>
            <a:ext cx="4752528" cy="115212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69850"/>
            <a:bevelB w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latin typeface="Arial" pitchFamily="34" charset="0"/>
                <a:cs typeface="Arial" pitchFamily="34" charset="0"/>
              </a:rPr>
              <a:t>2867 (4,2%)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человек прошли лечение в круглосуточном стационаре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3528" y="3068960"/>
            <a:ext cx="8568952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группы состояния здоровья застрахованных лиц, прошедших диспансеризацию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5220072" y="2636912"/>
            <a:ext cx="792088" cy="2481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7179487" y="4822041"/>
            <a:ext cx="500066" cy="1588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5004048" y="3789040"/>
            <a:ext cx="1512168" cy="8001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25400"/>
            <a:bevelB w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baseline="0" dirty="0" smtClean="0">
                <a:latin typeface="Arial" pitchFamily="34" charset="0"/>
                <a:cs typeface="Arial" pitchFamily="34" charset="0"/>
              </a:rPr>
              <a:t>53,9% </a:t>
            </a:r>
            <a:endParaRPr lang="ru-RU" sz="1800" b="1" baseline="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baseline="0" dirty="0" smtClean="0">
                <a:latin typeface="Arial" pitchFamily="34" charset="0"/>
                <a:cs typeface="Arial" pitchFamily="34" charset="0"/>
              </a:rPr>
              <a:t>3а </a:t>
            </a:r>
            <a:r>
              <a:rPr lang="ru-RU" sz="1400" b="1" baseline="0" dirty="0">
                <a:latin typeface="Arial" pitchFamily="34" charset="0"/>
                <a:cs typeface="Arial" pitchFamily="34" charset="0"/>
              </a:rPr>
              <a:t>группа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>
            <a:off x="5536413" y="4822041"/>
            <a:ext cx="500066" cy="1588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75F95-6DE0-4828-B183-91CB0F861646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4" y="1052736"/>
          <a:ext cx="8928991" cy="5400600"/>
        </p:xfrm>
        <a:graphic>
          <a:graphicData uri="http://schemas.openxmlformats.org/drawingml/2006/table">
            <a:tbl>
              <a:tblPr/>
              <a:tblGrid>
                <a:gridCol w="3048924"/>
                <a:gridCol w="2037211"/>
                <a:gridCol w="1921428"/>
                <a:gridCol w="1921428"/>
              </a:tblGrid>
              <a:tr h="14831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Страховые медицинские организации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специалистов СМО, участвующих в деятельности по защите прав застрахованных,  на 1000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застрахованных лиц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Динамика </a:t>
                      </a: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год/9 месяцев 2017 года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906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месяцев 2017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0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ООО «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АльфаСтрахование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–ОМС»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92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ООО СК «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Ингосстрах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– М»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3445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АО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«МАКС – М»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↑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405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ООО «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РГС-Медицина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92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ООО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Ресо-Мед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↓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92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ЗАО СГ «Спасские Ворота – М»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↓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13"/>
          <p:cNvSpPr>
            <a:spLocks noChangeArrowheads="1"/>
          </p:cNvSpPr>
          <p:nvPr/>
        </p:nvSpPr>
        <p:spPr bwMode="auto">
          <a:xfrm>
            <a:off x="1043608" y="188640"/>
            <a:ext cx="7920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Деятельность СМО  по защите прав застрахованных</a:t>
            </a:r>
            <a:endParaRPr lang="ru-RU" sz="2400" b="1" dirty="0">
              <a:solidFill>
                <a:srgbClr val="DEA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12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147638" y="90488"/>
            <a:ext cx="7239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Прямоугольник 13"/>
          <p:cNvSpPr>
            <a:spLocks noChangeArrowheads="1"/>
          </p:cNvSpPr>
          <p:nvPr/>
        </p:nvSpPr>
        <p:spPr bwMode="auto">
          <a:xfrm>
            <a:off x="1043608" y="-27384"/>
            <a:ext cx="81003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Этапы внедрения </a:t>
            </a:r>
          </a:p>
          <a:p>
            <a:pPr algn="ctr"/>
            <a:r>
              <a:rPr lang="ru-RU" sz="2200" b="1" dirty="0" smtClean="0">
                <a:solidFill>
                  <a:srgbClr val="DEA900"/>
                </a:solidFill>
                <a:latin typeface="Times New Roman" pitchFamily="18" charset="0"/>
                <a:cs typeface="Times New Roman" pitchFamily="18" charset="0"/>
              </a:rPr>
              <a:t>института  – «Страховой представитель» </a:t>
            </a:r>
            <a:endParaRPr lang="ru-RU" sz="2200" b="1" dirty="0">
              <a:solidFill>
                <a:srgbClr val="DEA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noFill/>
        </p:spPr>
        <p:txBody>
          <a:bodyPr/>
          <a:lstStyle/>
          <a:p>
            <a:fld id="{EEC6E9A3-5FF1-4E3D-93DA-6908BA9D780D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31840" y="2348880"/>
            <a:ext cx="3672408" cy="89255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специалист </a:t>
            </a:r>
            <a:r>
              <a:rPr lang="ru-RU" sz="1600" b="1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Контакт-центра</a:t>
            </a:r>
            <a:r>
              <a:rPr lang="ru-RU" sz="1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СМО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предоставляет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устным обращениям застрахованных лиц </a:t>
            </a:r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информацию справочно-консультационного характера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вопросам ОМС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31840" y="3501008"/>
            <a:ext cx="3672408" cy="1446550"/>
          </a:xfrm>
          <a:prstGeom prst="rect">
            <a:avLst/>
          </a:prstGeom>
          <a:ln>
            <a:solidFill>
              <a:srgbClr val="8828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специалист СМО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организует работу с застрахованными лицами по </a:t>
            </a:r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информированию и сопровождению 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оказании им </a:t>
            </a:r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медицинской помощи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включая </a:t>
            </a:r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диспансеризацию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профилактические осмотры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 </a:t>
            </a:r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защиту прав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законных интересов в сфере ОМС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131840" y="5222810"/>
            <a:ext cx="3672408" cy="150810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специалист-эксперт СМО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эксперт качества мед. помощи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рассмотрение письменных обращений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включая </a:t>
            </a:r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организацию ЭКМП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осуществляет </a:t>
            </a:r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индивидуальное сопровождение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застрахованных</a:t>
            </a:r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организации оказания им </a:t>
            </a:r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медицинской помощи</a:t>
            </a:r>
          </a:p>
        </p:txBody>
      </p:sp>
      <p:grpSp>
        <p:nvGrpSpPr>
          <p:cNvPr id="2" name="Группа 41"/>
          <p:cNvGrpSpPr/>
          <p:nvPr/>
        </p:nvGrpSpPr>
        <p:grpSpPr>
          <a:xfrm>
            <a:off x="6876256" y="2385684"/>
            <a:ext cx="2088232" cy="683276"/>
            <a:chOff x="263549" y="0"/>
            <a:chExt cx="2137197" cy="1187332"/>
          </a:xfrm>
        </p:grpSpPr>
        <p:sp>
          <p:nvSpPr>
            <p:cNvPr id="43" name="Скругленный прямоугольник 42"/>
            <p:cNvSpPr/>
            <p:nvPr/>
          </p:nvSpPr>
          <p:spPr>
            <a:xfrm>
              <a:off x="263549" y="0"/>
              <a:ext cx="2137197" cy="1187332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Скругленный прямоугольник 4"/>
            <p:cNvSpPr/>
            <p:nvPr/>
          </p:nvSpPr>
          <p:spPr>
            <a:xfrm>
              <a:off x="298325" y="34776"/>
              <a:ext cx="2067645" cy="11177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01.07.2016</a:t>
              </a:r>
              <a:endParaRPr lang="ru-RU" sz="2400" b="1" kern="1200" dirty="0"/>
            </a:p>
          </p:txBody>
        </p:sp>
      </p:grpSp>
      <p:grpSp>
        <p:nvGrpSpPr>
          <p:cNvPr id="3" name="Группа 44"/>
          <p:cNvGrpSpPr/>
          <p:nvPr/>
        </p:nvGrpSpPr>
        <p:grpSpPr>
          <a:xfrm>
            <a:off x="899592" y="3717032"/>
            <a:ext cx="2160240" cy="1080120"/>
            <a:chOff x="263549" y="1780997"/>
            <a:chExt cx="2137197" cy="1187332"/>
          </a:xfrm>
        </p:grpSpPr>
        <p:sp>
          <p:nvSpPr>
            <p:cNvPr id="46" name="Скругленный прямоугольник 45"/>
            <p:cNvSpPr/>
            <p:nvPr/>
          </p:nvSpPr>
          <p:spPr>
            <a:xfrm>
              <a:off x="263549" y="1780997"/>
              <a:ext cx="2137197" cy="1187332"/>
            </a:xfrm>
            <a:prstGeom prst="roundRect">
              <a:avLst>
                <a:gd name="adj" fmla="val 10000"/>
              </a:avLst>
            </a:prstGeom>
            <a:solidFill>
              <a:srgbClr val="8828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Скругленный прямоугольник 4"/>
            <p:cNvSpPr/>
            <p:nvPr/>
          </p:nvSpPr>
          <p:spPr>
            <a:xfrm>
              <a:off x="298325" y="1815773"/>
              <a:ext cx="2067645" cy="11177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II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уровень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49"/>
          <p:cNvGrpSpPr/>
          <p:nvPr/>
        </p:nvGrpSpPr>
        <p:grpSpPr>
          <a:xfrm>
            <a:off x="6876256" y="5626044"/>
            <a:ext cx="2065189" cy="755284"/>
            <a:chOff x="263549" y="3561995"/>
            <a:chExt cx="2137197" cy="1187332"/>
          </a:xfrm>
          <a:solidFill>
            <a:srgbClr val="FF6699"/>
          </a:solidFill>
        </p:grpSpPr>
        <p:sp>
          <p:nvSpPr>
            <p:cNvPr id="51" name="Скругленный прямоугольник 50"/>
            <p:cNvSpPr/>
            <p:nvPr/>
          </p:nvSpPr>
          <p:spPr>
            <a:xfrm>
              <a:off x="263549" y="3561995"/>
              <a:ext cx="2137197" cy="118733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Скругленный прямоугольник 4"/>
            <p:cNvSpPr/>
            <p:nvPr/>
          </p:nvSpPr>
          <p:spPr>
            <a:xfrm>
              <a:off x="298325" y="3596771"/>
              <a:ext cx="2067645" cy="11177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 smtClean="0"/>
                <a:t>0</a:t>
              </a:r>
              <a:r>
                <a:rPr lang="en-US" sz="2400" b="1" kern="1200" dirty="0" smtClean="0"/>
                <a:t>1.01.2018</a:t>
              </a:r>
              <a:endParaRPr lang="ru-RU" sz="2400" b="1" kern="1200" dirty="0"/>
            </a:p>
          </p:txBody>
        </p:sp>
      </p:grpSp>
      <p:grpSp>
        <p:nvGrpSpPr>
          <p:cNvPr id="5" name="Группа 61"/>
          <p:cNvGrpSpPr/>
          <p:nvPr/>
        </p:nvGrpSpPr>
        <p:grpSpPr>
          <a:xfrm>
            <a:off x="899592" y="2276872"/>
            <a:ext cx="2160240" cy="1008112"/>
            <a:chOff x="263549" y="0"/>
            <a:chExt cx="2137197" cy="1187332"/>
          </a:xfrm>
        </p:grpSpPr>
        <p:sp>
          <p:nvSpPr>
            <p:cNvPr id="63" name="Скругленный прямоугольник 62"/>
            <p:cNvSpPr/>
            <p:nvPr/>
          </p:nvSpPr>
          <p:spPr>
            <a:xfrm>
              <a:off x="263549" y="0"/>
              <a:ext cx="2137197" cy="1187332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Скругленный прямоугольник 4"/>
            <p:cNvSpPr/>
            <p:nvPr/>
          </p:nvSpPr>
          <p:spPr>
            <a:xfrm>
              <a:off x="298325" y="34776"/>
              <a:ext cx="2067645" cy="11177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уровень</a:t>
              </a:r>
              <a:r>
                <a:rPr lang="en-US" sz="105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105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" name="AutoShape 6"/>
          <p:cNvSpPr>
            <a:spLocks noChangeArrowheads="1"/>
          </p:cNvSpPr>
          <p:nvPr/>
        </p:nvSpPr>
        <p:spPr bwMode="auto">
          <a:xfrm>
            <a:off x="107504" y="2132856"/>
            <a:ext cx="1080120" cy="72008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DE9D9"/>
              </a:gs>
              <a:gs pos="100000">
                <a:srgbClr val="756C64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endParaRPr lang="ru-RU" dirty="0"/>
          </a:p>
        </p:txBody>
      </p:sp>
      <p:pic>
        <p:nvPicPr>
          <p:cNvPr id="33" name="Picture 11" descr="j0195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3078"/>
            <a:ext cx="5651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64"/>
          <p:cNvGrpSpPr/>
          <p:nvPr/>
        </p:nvGrpSpPr>
        <p:grpSpPr>
          <a:xfrm>
            <a:off x="6876256" y="3861048"/>
            <a:ext cx="2016224" cy="755284"/>
            <a:chOff x="263549" y="1780997"/>
            <a:chExt cx="2137197" cy="1187332"/>
          </a:xfrm>
        </p:grpSpPr>
        <p:sp>
          <p:nvSpPr>
            <p:cNvPr id="66" name="Скругленный прямоугольник 65"/>
            <p:cNvSpPr/>
            <p:nvPr/>
          </p:nvSpPr>
          <p:spPr>
            <a:xfrm>
              <a:off x="263549" y="1780997"/>
              <a:ext cx="2137197" cy="1187332"/>
            </a:xfrm>
            <a:prstGeom prst="roundRect">
              <a:avLst>
                <a:gd name="adj" fmla="val 10000"/>
              </a:avLst>
            </a:prstGeom>
            <a:solidFill>
              <a:srgbClr val="8828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Скругленный прямоугольник 4"/>
            <p:cNvSpPr/>
            <p:nvPr/>
          </p:nvSpPr>
          <p:spPr>
            <a:xfrm>
              <a:off x="298325" y="1815773"/>
              <a:ext cx="2067645" cy="11177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/>
                <a:t>0</a:t>
              </a:r>
              <a:r>
                <a:rPr lang="en-US" sz="2400" b="1" kern="1200" dirty="0" smtClean="0"/>
                <a:t>1.01.2017</a:t>
              </a:r>
              <a:endParaRPr lang="ru-RU" sz="2400" b="1" kern="1200" dirty="0"/>
            </a:p>
          </p:txBody>
        </p:sp>
      </p:grpSp>
      <p:sp>
        <p:nvSpPr>
          <p:cNvPr id="34" name="AutoShape 6"/>
          <p:cNvSpPr>
            <a:spLocks noChangeArrowheads="1"/>
          </p:cNvSpPr>
          <p:nvPr/>
        </p:nvSpPr>
        <p:spPr bwMode="auto">
          <a:xfrm>
            <a:off x="107504" y="3429000"/>
            <a:ext cx="1080120" cy="7920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DE9D9"/>
              </a:gs>
              <a:gs pos="100000">
                <a:srgbClr val="756C64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endParaRPr lang="ru-RU" dirty="0"/>
          </a:p>
        </p:txBody>
      </p:sp>
      <p:pic>
        <p:nvPicPr>
          <p:cNvPr id="3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29256"/>
            <a:ext cx="802522" cy="61982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grpSp>
        <p:nvGrpSpPr>
          <p:cNvPr id="7" name="Группа 67"/>
          <p:cNvGrpSpPr/>
          <p:nvPr/>
        </p:nvGrpSpPr>
        <p:grpSpPr>
          <a:xfrm>
            <a:off x="899592" y="5373216"/>
            <a:ext cx="2160240" cy="1043316"/>
            <a:chOff x="263549" y="3561995"/>
            <a:chExt cx="2137197" cy="1187332"/>
          </a:xfrm>
          <a:solidFill>
            <a:srgbClr val="FF6699"/>
          </a:solidFill>
        </p:grpSpPr>
        <p:sp>
          <p:nvSpPr>
            <p:cNvPr id="69" name="Скругленный прямоугольник 68"/>
            <p:cNvSpPr/>
            <p:nvPr/>
          </p:nvSpPr>
          <p:spPr>
            <a:xfrm>
              <a:off x="263549" y="3561995"/>
              <a:ext cx="2137197" cy="118733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0" name="Скругленный прямоугольник 4"/>
            <p:cNvSpPr/>
            <p:nvPr/>
          </p:nvSpPr>
          <p:spPr>
            <a:xfrm>
              <a:off x="298325" y="3596771"/>
              <a:ext cx="2067645" cy="11177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III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уровень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AutoShape 6"/>
          <p:cNvSpPr>
            <a:spLocks noChangeArrowheads="1"/>
          </p:cNvSpPr>
          <p:nvPr/>
        </p:nvSpPr>
        <p:spPr bwMode="auto">
          <a:xfrm>
            <a:off x="107504" y="5157192"/>
            <a:ext cx="1080120" cy="72008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DE9D9"/>
              </a:gs>
              <a:gs pos="100000">
                <a:srgbClr val="756C64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endParaRPr lang="ru-RU" dirty="0"/>
          </a:p>
        </p:txBody>
      </p:sp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79354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42" name="Рисунок 8"/>
          <p:cNvPicPr>
            <a:picLocks noChangeAspect="1" noChangeArrowheads="1"/>
          </p:cNvPicPr>
          <p:nvPr/>
        </p:nvPicPr>
        <p:blipFill>
          <a:blip r:embed="rId5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16632"/>
            <a:ext cx="787266" cy="100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 Box 6"/>
          <p:cNvSpPr txBox="1">
            <a:spLocks noChangeArrowheads="1"/>
          </p:cNvSpPr>
          <p:nvPr/>
        </p:nvSpPr>
        <p:spPr bwMode="gray">
          <a:xfrm>
            <a:off x="2339752" y="836712"/>
            <a:ext cx="1584176" cy="769441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zh-TW" sz="1100" b="1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Обеспечение качества и доступности медицинской </a:t>
            </a:r>
            <a:r>
              <a:rPr lang="ru-RU" altLang="zh-TW" sz="11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помощи</a:t>
            </a:r>
            <a:endParaRPr lang="en-US" altLang="zh-TW" sz="1100" b="1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gray">
          <a:xfrm>
            <a:off x="4067944" y="836712"/>
            <a:ext cx="1872208" cy="769441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altLang="ru-RU" sz="1100" b="1" kern="0" dirty="0" smtClean="0">
                <a:latin typeface="Times New Roman" pitchFamily="18" charset="0"/>
                <a:cs typeface="Times New Roman" pitchFamily="18" charset="0"/>
              </a:rPr>
              <a:t>Мотивация граждан к  ответственному отношению к своему здоровью </a:t>
            </a:r>
            <a:endParaRPr lang="ru-RU" sz="11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gray">
          <a:xfrm>
            <a:off x="7452320" y="836712"/>
            <a:ext cx="1512168" cy="769441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11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rPr>
              <a:t>Повышение качества профилактических мероприятий</a:t>
            </a:r>
            <a:endParaRPr lang="ru-RU" sz="11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gray">
          <a:xfrm>
            <a:off x="6084168" y="836712"/>
            <a:ext cx="1224136" cy="769441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Информирование граждан об их правах</a:t>
            </a:r>
          </a:p>
          <a:p>
            <a:pPr algn="ctr"/>
            <a:endParaRPr lang="ru-RU" sz="11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gray">
          <a:xfrm>
            <a:off x="1259632" y="836712"/>
            <a:ext cx="936104" cy="769441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altLang="zh-TW" sz="1100" b="1" dirty="0" smtClean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ru-RU" altLang="zh-TW" sz="1100" b="1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ЦЕЛИ:</a:t>
            </a:r>
          </a:p>
          <a:p>
            <a:pPr algn="ctr"/>
            <a:endParaRPr lang="ru-RU" altLang="zh-TW" sz="1100" b="1" dirty="0" smtClean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endParaRPr lang="en-US" altLang="zh-TW" sz="1100" b="1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  <p:sp>
        <p:nvSpPr>
          <p:cNvPr id="54" name="Прямоугольник 13"/>
          <p:cNvSpPr>
            <a:spLocks noChangeArrowheads="1"/>
          </p:cNvSpPr>
          <p:nvPr/>
        </p:nvSpPr>
        <p:spPr bwMode="auto">
          <a:xfrm>
            <a:off x="179512" y="1700808"/>
            <a:ext cx="8784976" cy="292388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ko-KR" sz="1300" b="1" dirty="0" smtClean="0">
                <a:latin typeface="Times New Roman" pitchFamily="18" charset="0"/>
                <a:cs typeface="Times New Roman" pitchFamily="18" charset="0"/>
              </a:rPr>
              <a:t>Задача: Информационное сопровождение застрахованных лиц на всех этапах оказания медицинской помощи</a:t>
            </a:r>
            <a:endParaRPr lang="ru-RU" altLang="ko-KR" sz="13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9169</TotalTime>
  <Words>3069</Words>
  <Application>Microsoft Office PowerPoint</Application>
  <PresentationFormat>Экран (4:3)</PresentationFormat>
  <Paragraphs>889</Paragraphs>
  <Slides>18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맑은 고딕</vt:lpstr>
      <vt:lpstr>PMingLiU</vt:lpstr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Выполнение профилактических мероприятий за 10 месяцев 2017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Молчанова Татьяна Анатольевна</dc:creator>
  <cp:lastModifiedBy>НАТАЛИ ВЕЛИКОЛЕПНАЯ</cp:lastModifiedBy>
  <cp:revision>1001</cp:revision>
  <dcterms:created xsi:type="dcterms:W3CDTF">2014-10-15T06:47:24Z</dcterms:created>
  <dcterms:modified xsi:type="dcterms:W3CDTF">2017-12-20T08:00:19Z</dcterms:modified>
</cp:coreProperties>
</file>