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9" r:id="rId2"/>
    <p:sldId id="282" r:id="rId3"/>
    <p:sldId id="270" r:id="rId4"/>
    <p:sldId id="272" r:id="rId5"/>
    <p:sldId id="271" r:id="rId6"/>
    <p:sldId id="285" r:id="rId7"/>
    <p:sldId id="286" r:id="rId8"/>
    <p:sldId id="284" r:id="rId9"/>
    <p:sldId id="289" r:id="rId10"/>
    <p:sldId id="290" r:id="rId11"/>
    <p:sldId id="274" r:id="rId12"/>
    <p:sldId id="275" r:id="rId13"/>
    <p:sldId id="287" r:id="rId14"/>
    <p:sldId id="291" r:id="rId15"/>
    <p:sldId id="292" r:id="rId16"/>
    <p:sldId id="288" r:id="rId17"/>
  </p:sldIdLst>
  <p:sldSz cx="9144000" cy="6858000" type="screen4x3"/>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94667" autoAdjust="0"/>
  </p:normalViewPr>
  <p:slideViewPr>
    <p:cSldViewPr>
      <p:cViewPr varScale="1">
        <p:scale>
          <a:sx n="119" d="100"/>
          <a:sy n="119" d="100"/>
        </p:scale>
        <p:origin x="222" y="84"/>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2-03T12:01:56.365" idx="1">
    <p:pos x="10" y="10"/>
    <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2-03T12:01:56.365" idx="1">
    <p:pos x="10" y="10"/>
    <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2-03T12:01:56.365" idx="1">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050" y="0"/>
            <a:ext cx="2930525" cy="498475"/>
          </a:xfrm>
          <a:prstGeom prst="rect">
            <a:avLst/>
          </a:prstGeom>
        </p:spPr>
        <p:txBody>
          <a:bodyPr vert="horz" lIns="91440" tIns="45720" rIns="91440" bIns="45720" rtlCol="0"/>
          <a:lstStyle>
            <a:lvl1pPr algn="r">
              <a:defRPr sz="1200"/>
            </a:lvl1pPr>
          </a:lstStyle>
          <a:p>
            <a:fld id="{FA0C2FCD-68E5-4B1B-99B2-9103B0635937}" type="datetimeFigureOut">
              <a:rPr lang="ru-RU" smtClean="0"/>
              <a:t>07.12.2020</a:t>
            </a:fld>
            <a:endParaRPr lang="ru-RU"/>
          </a:p>
        </p:txBody>
      </p:sp>
      <p:sp>
        <p:nvSpPr>
          <p:cNvPr id="4" name="Образ слайда 3"/>
          <p:cNvSpPr>
            <a:spLocks noGrp="1" noRot="1" noChangeAspect="1"/>
          </p:cNvSpPr>
          <p:nvPr>
            <p:ph type="sldImg" idx="2"/>
          </p:nvPr>
        </p:nvSpPr>
        <p:spPr>
          <a:xfrm>
            <a:off x="1143000" y="1243013"/>
            <a:ext cx="4475163" cy="33559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050" y="9444038"/>
            <a:ext cx="2930525" cy="498475"/>
          </a:xfrm>
          <a:prstGeom prst="rect">
            <a:avLst/>
          </a:prstGeom>
        </p:spPr>
        <p:txBody>
          <a:bodyPr vert="horz" lIns="91440" tIns="45720" rIns="91440" bIns="45720" rtlCol="0" anchor="b"/>
          <a:lstStyle>
            <a:lvl1pPr algn="r">
              <a:defRPr sz="1200"/>
            </a:lvl1pPr>
          </a:lstStyle>
          <a:p>
            <a:fld id="{D07E06BA-F8D0-4C5A-AE3F-16EFDD824BC9}" type="slidenum">
              <a:rPr lang="ru-RU" smtClean="0"/>
              <a:t>‹#›</a:t>
            </a:fld>
            <a:endParaRPr lang="ru-RU"/>
          </a:p>
        </p:txBody>
      </p:sp>
    </p:spTree>
    <p:extLst>
      <p:ext uri="{BB962C8B-B14F-4D97-AF65-F5344CB8AC3E}">
        <p14:creationId xmlns:p14="http://schemas.microsoft.com/office/powerpoint/2010/main" val="1583713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7E06BA-F8D0-4C5A-AE3F-16EFDD824BC9}" type="slidenum">
              <a:rPr lang="ru-RU" smtClean="0"/>
              <a:t>4</a:t>
            </a:fld>
            <a:endParaRPr lang="ru-RU"/>
          </a:p>
        </p:txBody>
      </p:sp>
    </p:spTree>
    <p:extLst>
      <p:ext uri="{BB962C8B-B14F-4D97-AF65-F5344CB8AC3E}">
        <p14:creationId xmlns:p14="http://schemas.microsoft.com/office/powerpoint/2010/main" val="605302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7E06BA-F8D0-4C5A-AE3F-16EFDD824BC9}" type="slidenum">
              <a:rPr lang="ru-RU" smtClean="0"/>
              <a:t>5</a:t>
            </a:fld>
            <a:endParaRPr lang="ru-RU"/>
          </a:p>
        </p:txBody>
      </p:sp>
    </p:spTree>
    <p:extLst>
      <p:ext uri="{BB962C8B-B14F-4D97-AF65-F5344CB8AC3E}">
        <p14:creationId xmlns:p14="http://schemas.microsoft.com/office/powerpoint/2010/main" val="2203470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7E06BA-F8D0-4C5A-AE3F-16EFDD824BC9}" type="slidenum">
              <a:rPr lang="ru-RU" smtClean="0"/>
              <a:t>6</a:t>
            </a:fld>
            <a:endParaRPr lang="ru-RU"/>
          </a:p>
        </p:txBody>
      </p:sp>
    </p:spTree>
    <p:extLst>
      <p:ext uri="{BB962C8B-B14F-4D97-AF65-F5344CB8AC3E}">
        <p14:creationId xmlns:p14="http://schemas.microsoft.com/office/powerpoint/2010/main" val="1131658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7E06BA-F8D0-4C5A-AE3F-16EFDD824BC9}" type="slidenum">
              <a:rPr lang="ru-RU" smtClean="0"/>
              <a:t>7</a:t>
            </a:fld>
            <a:endParaRPr lang="ru-RU"/>
          </a:p>
        </p:txBody>
      </p:sp>
    </p:spTree>
    <p:extLst>
      <p:ext uri="{BB962C8B-B14F-4D97-AF65-F5344CB8AC3E}">
        <p14:creationId xmlns:p14="http://schemas.microsoft.com/office/powerpoint/2010/main" val="413171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062557B-41D5-445E-8E14-C779B4501882}" type="datetimeFigureOut">
              <a:rPr lang="ru-RU" smtClean="0"/>
              <a:t>07.12.2020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985AEF-04B3-4941-8EDB-E26A26F85EE2}" type="slidenum">
              <a:rPr lang="ru-RU" smtClean="0"/>
              <a:t>‹#›</a:t>
            </a:fld>
            <a:endParaRPr lang="ru-RU"/>
          </a:p>
        </p:txBody>
      </p:sp>
    </p:spTree>
    <p:extLst>
      <p:ext uri="{BB962C8B-B14F-4D97-AF65-F5344CB8AC3E}">
        <p14:creationId xmlns:p14="http://schemas.microsoft.com/office/powerpoint/2010/main" val="2003469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62557B-41D5-445E-8E14-C779B4501882}" type="datetimeFigureOut">
              <a:rPr lang="ru-RU" smtClean="0"/>
              <a:t>07.12.2020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985AEF-04B3-4941-8EDB-E26A26F85EE2}" type="slidenum">
              <a:rPr lang="ru-RU" smtClean="0"/>
              <a:t>‹#›</a:t>
            </a:fld>
            <a:endParaRPr lang="ru-RU"/>
          </a:p>
        </p:txBody>
      </p:sp>
    </p:spTree>
    <p:extLst>
      <p:ext uri="{BB962C8B-B14F-4D97-AF65-F5344CB8AC3E}">
        <p14:creationId xmlns:p14="http://schemas.microsoft.com/office/powerpoint/2010/main" val="1591817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62557B-41D5-445E-8E14-C779B4501882}" type="datetimeFigureOut">
              <a:rPr lang="ru-RU" smtClean="0"/>
              <a:t>07.12.2020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985AEF-04B3-4941-8EDB-E26A26F85EE2}" type="slidenum">
              <a:rPr lang="ru-RU" smtClean="0"/>
              <a:t>‹#›</a:t>
            </a:fld>
            <a:endParaRPr lang="ru-RU"/>
          </a:p>
        </p:txBody>
      </p:sp>
    </p:spTree>
    <p:extLst>
      <p:ext uri="{BB962C8B-B14F-4D97-AF65-F5344CB8AC3E}">
        <p14:creationId xmlns:p14="http://schemas.microsoft.com/office/powerpoint/2010/main" val="3992306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62557B-41D5-445E-8E14-C779B4501882}" type="datetimeFigureOut">
              <a:rPr lang="ru-RU" smtClean="0"/>
              <a:t>07.12.2020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985AEF-04B3-4941-8EDB-E26A26F85EE2}" type="slidenum">
              <a:rPr lang="ru-RU" smtClean="0"/>
              <a:t>‹#›</a:t>
            </a:fld>
            <a:endParaRPr lang="ru-RU"/>
          </a:p>
        </p:txBody>
      </p:sp>
    </p:spTree>
    <p:extLst>
      <p:ext uri="{BB962C8B-B14F-4D97-AF65-F5344CB8AC3E}">
        <p14:creationId xmlns:p14="http://schemas.microsoft.com/office/powerpoint/2010/main" val="2062444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062557B-41D5-445E-8E14-C779B4501882}" type="datetimeFigureOut">
              <a:rPr lang="ru-RU" smtClean="0"/>
              <a:t>07.12.2020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985AEF-04B3-4941-8EDB-E26A26F85EE2}" type="slidenum">
              <a:rPr lang="ru-RU" smtClean="0"/>
              <a:t>‹#›</a:t>
            </a:fld>
            <a:endParaRPr lang="ru-RU"/>
          </a:p>
        </p:txBody>
      </p:sp>
    </p:spTree>
    <p:extLst>
      <p:ext uri="{BB962C8B-B14F-4D97-AF65-F5344CB8AC3E}">
        <p14:creationId xmlns:p14="http://schemas.microsoft.com/office/powerpoint/2010/main" val="206302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062557B-41D5-445E-8E14-C779B4501882}" type="datetimeFigureOut">
              <a:rPr lang="ru-RU" smtClean="0"/>
              <a:t>07.12.2020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985AEF-04B3-4941-8EDB-E26A26F85EE2}" type="slidenum">
              <a:rPr lang="ru-RU" smtClean="0"/>
              <a:t>‹#›</a:t>
            </a:fld>
            <a:endParaRPr lang="ru-RU"/>
          </a:p>
        </p:txBody>
      </p:sp>
    </p:spTree>
    <p:extLst>
      <p:ext uri="{BB962C8B-B14F-4D97-AF65-F5344CB8AC3E}">
        <p14:creationId xmlns:p14="http://schemas.microsoft.com/office/powerpoint/2010/main" val="1660286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062557B-41D5-445E-8E14-C779B4501882}" type="datetimeFigureOut">
              <a:rPr lang="ru-RU" smtClean="0"/>
              <a:t>07.12.2020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9985AEF-04B3-4941-8EDB-E26A26F85EE2}" type="slidenum">
              <a:rPr lang="ru-RU" smtClean="0"/>
              <a:t>‹#›</a:t>
            </a:fld>
            <a:endParaRPr lang="ru-RU"/>
          </a:p>
        </p:txBody>
      </p:sp>
    </p:spTree>
    <p:extLst>
      <p:ext uri="{BB962C8B-B14F-4D97-AF65-F5344CB8AC3E}">
        <p14:creationId xmlns:p14="http://schemas.microsoft.com/office/powerpoint/2010/main" val="2222034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062557B-41D5-445E-8E14-C779B4501882}" type="datetimeFigureOut">
              <a:rPr lang="ru-RU" smtClean="0"/>
              <a:t>07.12.2020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9985AEF-04B3-4941-8EDB-E26A26F85EE2}" type="slidenum">
              <a:rPr lang="ru-RU" smtClean="0"/>
              <a:t>‹#›</a:t>
            </a:fld>
            <a:endParaRPr lang="ru-RU"/>
          </a:p>
        </p:txBody>
      </p:sp>
    </p:spTree>
    <p:extLst>
      <p:ext uri="{BB962C8B-B14F-4D97-AF65-F5344CB8AC3E}">
        <p14:creationId xmlns:p14="http://schemas.microsoft.com/office/powerpoint/2010/main" val="350449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62557B-41D5-445E-8E14-C779B4501882}" type="datetimeFigureOut">
              <a:rPr lang="ru-RU" smtClean="0"/>
              <a:t>07.12.2020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9985AEF-04B3-4941-8EDB-E26A26F85EE2}" type="slidenum">
              <a:rPr lang="ru-RU" smtClean="0"/>
              <a:t>‹#›</a:t>
            </a:fld>
            <a:endParaRPr lang="ru-RU"/>
          </a:p>
        </p:txBody>
      </p:sp>
    </p:spTree>
    <p:extLst>
      <p:ext uri="{BB962C8B-B14F-4D97-AF65-F5344CB8AC3E}">
        <p14:creationId xmlns:p14="http://schemas.microsoft.com/office/powerpoint/2010/main" val="568976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062557B-41D5-445E-8E14-C779B4501882}" type="datetimeFigureOut">
              <a:rPr lang="ru-RU" smtClean="0"/>
              <a:t>07.12.2020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985AEF-04B3-4941-8EDB-E26A26F85EE2}" type="slidenum">
              <a:rPr lang="ru-RU" smtClean="0"/>
              <a:t>‹#›</a:t>
            </a:fld>
            <a:endParaRPr lang="ru-RU"/>
          </a:p>
        </p:txBody>
      </p:sp>
    </p:spTree>
    <p:extLst>
      <p:ext uri="{BB962C8B-B14F-4D97-AF65-F5344CB8AC3E}">
        <p14:creationId xmlns:p14="http://schemas.microsoft.com/office/powerpoint/2010/main" val="261789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062557B-41D5-445E-8E14-C779B4501882}" type="datetimeFigureOut">
              <a:rPr lang="ru-RU" smtClean="0"/>
              <a:t>07.12.2020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985AEF-04B3-4941-8EDB-E26A26F85EE2}" type="slidenum">
              <a:rPr lang="ru-RU" smtClean="0"/>
              <a:t>‹#›</a:t>
            </a:fld>
            <a:endParaRPr lang="ru-RU"/>
          </a:p>
        </p:txBody>
      </p:sp>
    </p:spTree>
    <p:extLst>
      <p:ext uri="{BB962C8B-B14F-4D97-AF65-F5344CB8AC3E}">
        <p14:creationId xmlns:p14="http://schemas.microsoft.com/office/powerpoint/2010/main" val="3499199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2557B-41D5-445E-8E14-C779B4501882}" type="datetimeFigureOut">
              <a:rPr lang="ru-RU" smtClean="0"/>
              <a:t>07.12.2020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85AEF-04B3-4941-8EDB-E26A26F85EE2}" type="slidenum">
              <a:rPr lang="ru-RU" smtClean="0"/>
              <a:t>‹#›</a:t>
            </a:fld>
            <a:endParaRPr lang="ru-RU"/>
          </a:p>
        </p:txBody>
      </p:sp>
    </p:spTree>
    <p:extLst>
      <p:ext uri="{BB962C8B-B14F-4D97-AF65-F5344CB8AC3E}">
        <p14:creationId xmlns:p14="http://schemas.microsoft.com/office/powerpoint/2010/main" val="449048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jp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comments" Target="../comments/comment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likey-tver.ru/images/Partneri/minobnaukiTO.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03" t="15345" r="17198"/>
          <a:stretch/>
        </p:blipFill>
        <p:spPr bwMode="auto">
          <a:xfrm>
            <a:off x="7845110" y="113247"/>
            <a:ext cx="1139112"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s://pbs.twimg.com/profile_banners/302686422/1433964380/1500x500"/>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colorTemperature colorTemp="6000"/>
                    </a14:imgEffect>
                    <a14:imgEffect>
                      <a14:brightnessContrast bright="11000" contrast="-20000"/>
                    </a14:imgEffect>
                  </a14:imgLayer>
                </a14:imgProps>
              </a:ext>
              <a:ext uri="{28A0092B-C50C-407E-A947-70E740481C1C}">
                <a14:useLocalDpi xmlns:a14="http://schemas.microsoft.com/office/drawing/2010/main" val="0"/>
              </a:ext>
            </a:extLst>
          </a:blip>
          <a:srcRect t="147" r="4356" b="7844"/>
          <a:stretch/>
        </p:blipFill>
        <p:spPr bwMode="auto">
          <a:xfrm>
            <a:off x="0" y="3717033"/>
            <a:ext cx="9144000" cy="3140968"/>
          </a:xfrm>
          <a:prstGeom prst="rect">
            <a:avLst/>
          </a:prstGeom>
          <a:ln>
            <a:noFill/>
          </a:ln>
          <a:effectLst>
            <a:outerShdw blurRad="292100" dist="139700" dir="2700000" algn="tl" rotWithShape="0">
              <a:srgbClr val="333333">
                <a:alpha val="65000"/>
              </a:srgbClr>
            </a:outerShdw>
            <a:softEdge rad="419100"/>
          </a:effectLst>
          <a:extLst>
            <a:ext uri="{909E8E84-426E-40DD-AFC4-6F175D3DCCD1}">
              <a14:hiddenFill xmlns:a14="http://schemas.microsoft.com/office/drawing/2010/main">
                <a:solidFill>
                  <a:srgbClr val="FFFFFF"/>
                </a:solidFill>
              </a14:hiddenFill>
            </a:ext>
          </a:extLst>
        </p:spPr>
      </p:pic>
      <p:sp>
        <p:nvSpPr>
          <p:cNvPr id="5" name="Заголовок 1"/>
          <p:cNvSpPr>
            <a:spLocks noGrp="1"/>
          </p:cNvSpPr>
          <p:nvPr>
            <p:ph type="ctrTitle"/>
          </p:nvPr>
        </p:nvSpPr>
        <p:spPr>
          <a:xfrm>
            <a:off x="1298890" y="113247"/>
            <a:ext cx="6546220" cy="414590"/>
          </a:xfrm>
        </p:spPr>
        <p:txBody>
          <a:bodyPr>
            <a:normAutofit fontScale="90000"/>
          </a:bodyPr>
          <a:lstStyle/>
          <a:p>
            <a:r>
              <a:rPr lang="ru-RU" sz="1800" b="1" dirty="0" smtClean="0">
                <a:latin typeface="Times New Roman" panose="02020603050405020304" pitchFamily="18" charset="0"/>
                <a:cs typeface="Times New Roman" panose="02020603050405020304" pitchFamily="18" charset="0"/>
              </a:rPr>
              <a:t/>
            </a:r>
            <a:br>
              <a:rPr lang="ru-RU" sz="1800" b="1" dirty="0" smtClean="0">
                <a:latin typeface="Times New Roman" panose="02020603050405020304" pitchFamily="18" charset="0"/>
                <a:cs typeface="Times New Roman" panose="02020603050405020304" pitchFamily="18" charset="0"/>
              </a:rPr>
            </a:br>
            <a:r>
              <a:rPr lang="ru-RU" sz="1800" b="1" dirty="0">
                <a:latin typeface="Times New Roman" panose="02020603050405020304" pitchFamily="18" charset="0"/>
                <a:cs typeface="Times New Roman" panose="02020603050405020304" pitchFamily="18" charset="0"/>
              </a:rPr>
              <a:t/>
            </a:r>
            <a:br>
              <a:rPr lang="ru-RU" sz="1800" b="1" dirty="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
            </a:r>
            <a:br>
              <a:rPr lang="ru-RU" sz="1800" b="1" dirty="0" smtClean="0">
                <a:latin typeface="Times New Roman" panose="02020603050405020304" pitchFamily="18" charset="0"/>
                <a:cs typeface="Times New Roman" panose="02020603050405020304" pitchFamily="18" charset="0"/>
              </a:rPr>
            </a:br>
            <a:r>
              <a:rPr lang="ru-RU" sz="1800" b="1" dirty="0">
                <a:latin typeface="Times New Roman" panose="02020603050405020304" pitchFamily="18" charset="0"/>
                <a:cs typeface="Times New Roman" panose="02020603050405020304" pitchFamily="18" charset="0"/>
              </a:rPr>
              <a:t/>
            </a:r>
            <a:br>
              <a:rPr lang="ru-RU" sz="1800" b="1" dirty="0">
                <a:latin typeface="Times New Roman" panose="02020603050405020304" pitchFamily="18" charset="0"/>
                <a:cs typeface="Times New Roman" panose="02020603050405020304" pitchFamily="18" charset="0"/>
              </a:rPr>
            </a:br>
            <a:r>
              <a:rPr lang="ru-RU" sz="1600" b="1" dirty="0" smtClean="0">
                <a:latin typeface="Times New Roman" panose="02020603050405020304" pitchFamily="18" charset="0"/>
                <a:cs typeface="Times New Roman" panose="02020603050405020304" pitchFamily="18" charset="0"/>
              </a:rPr>
              <a:t>УПОЛНОМОЧЕННЫЙ ПО ПРАВАМ ЧЕЛОВЕКА В ТВЕРСКОЙ ОБЛАСТИ</a:t>
            </a:r>
            <a:r>
              <a:rPr lang="ru-RU" sz="1800" b="1" dirty="0" smtClean="0">
                <a:latin typeface="Times New Roman" panose="02020603050405020304" pitchFamily="18" charset="0"/>
                <a:cs typeface="Times New Roman" panose="02020603050405020304" pitchFamily="18" charset="0"/>
              </a:rPr>
              <a:t/>
            </a:r>
            <a:br>
              <a:rPr lang="ru-RU" sz="1800" b="1" dirty="0" smtClean="0">
                <a:latin typeface="Times New Roman" panose="02020603050405020304" pitchFamily="18" charset="0"/>
                <a:cs typeface="Times New Roman" panose="02020603050405020304" pitchFamily="18" charset="0"/>
              </a:rPr>
            </a:br>
            <a:r>
              <a:rPr lang="ru-RU" sz="2200" b="1" dirty="0">
                <a:latin typeface="Times New Roman" panose="02020603050405020304" pitchFamily="18" charset="0"/>
                <a:cs typeface="Times New Roman" panose="02020603050405020304" pitchFamily="18" charset="0"/>
              </a:rPr>
              <a:t/>
            </a:r>
            <a:br>
              <a:rPr lang="ru-RU" sz="2200" b="1" dirty="0">
                <a:latin typeface="Times New Roman" panose="02020603050405020304" pitchFamily="18" charset="0"/>
                <a:cs typeface="Times New Roman" panose="02020603050405020304" pitchFamily="18" charset="0"/>
              </a:rPr>
            </a:br>
            <a:r>
              <a:rPr lang="ru-RU" sz="2200" b="1" dirty="0" smtClean="0">
                <a:latin typeface="Times New Roman" panose="02020603050405020304" pitchFamily="18" charset="0"/>
                <a:cs typeface="Times New Roman" panose="02020603050405020304" pitchFamily="18" charset="0"/>
              </a:rPr>
              <a:t/>
            </a:r>
            <a:br>
              <a:rPr lang="ru-RU" sz="2200" b="1" dirty="0" smtClean="0">
                <a:latin typeface="Times New Roman" panose="02020603050405020304" pitchFamily="18" charset="0"/>
                <a:cs typeface="Times New Roman" panose="02020603050405020304" pitchFamily="18" charset="0"/>
              </a:rPr>
            </a:br>
            <a:endParaRPr lang="ru-RU" dirty="0"/>
          </a:p>
        </p:txBody>
      </p:sp>
      <p:sp>
        <p:nvSpPr>
          <p:cNvPr id="6" name="Объект 2"/>
          <p:cNvSpPr>
            <a:spLocks noGrp="1"/>
          </p:cNvSpPr>
          <p:nvPr>
            <p:ph type="subTitle" idx="1"/>
          </p:nvPr>
        </p:nvSpPr>
        <p:spPr>
          <a:xfrm>
            <a:off x="1619672" y="1801142"/>
            <a:ext cx="6400800" cy="1752600"/>
          </a:xfrm>
        </p:spPr>
        <p:txBody>
          <a:bodyPr/>
          <a:lstStyle/>
          <a:p>
            <a:r>
              <a:rPr lang="ru-RU" b="1" dirty="0">
                <a:latin typeface="Times New Roman" panose="02020603050405020304" pitchFamily="18" charset="0"/>
                <a:cs typeface="Times New Roman" panose="02020603050405020304" pitchFamily="18" charset="0"/>
              </a:rPr>
              <a:t> </a:t>
            </a:r>
            <a:r>
              <a:rPr lang="ru-RU" sz="3600" b="1" dirty="0" smtClean="0">
                <a:solidFill>
                  <a:schemeClr val="tx1"/>
                </a:solidFill>
                <a:latin typeface="Times New Roman" panose="02020603050405020304" pitchFamily="18" charset="0"/>
                <a:cs typeface="Times New Roman" panose="02020603050405020304" pitchFamily="18" charset="0"/>
              </a:rPr>
              <a:t>Всероссийский единый урок «Права человека»</a:t>
            </a:r>
            <a:endParaRPr lang="ru-RU" sz="3600" dirty="0">
              <a:solidFill>
                <a:schemeClr val="tx1"/>
              </a:solidFill>
            </a:endParaRPr>
          </a:p>
        </p:txBody>
      </p:sp>
      <p:pic>
        <p:nvPicPr>
          <p:cNvPr id="7" name="Рисунок 6"/>
          <p:cNvPicPr>
            <a:picLocks noChangeAspect="1"/>
          </p:cNvPicPr>
          <p:nvPr/>
        </p:nvPicPr>
        <p:blipFill>
          <a:blip r:embed="rId5"/>
          <a:stretch>
            <a:fillRect/>
          </a:stretch>
        </p:blipFill>
        <p:spPr>
          <a:xfrm>
            <a:off x="242036" y="113246"/>
            <a:ext cx="919369" cy="913027"/>
          </a:xfrm>
          <a:prstGeom prst="rect">
            <a:avLst/>
          </a:prstGeom>
        </p:spPr>
      </p:pic>
      <p:sp>
        <p:nvSpPr>
          <p:cNvPr id="2" name="TextBox 1"/>
          <p:cNvSpPr txBox="1"/>
          <p:nvPr/>
        </p:nvSpPr>
        <p:spPr>
          <a:xfrm>
            <a:off x="2483768" y="5747372"/>
            <a:ext cx="4392488" cy="369332"/>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г. Тверь, 2020</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0884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9" y="2520275"/>
            <a:ext cx="6910979" cy="3887426"/>
          </a:xfrm>
          <a:prstGeom prst="rect">
            <a:avLst/>
          </a:prstGeom>
          <a:effectLst>
            <a:softEdge rad="825500"/>
          </a:effectLst>
        </p:spPr>
      </p:pic>
      <p:pic>
        <p:nvPicPr>
          <p:cNvPr id="13314" name="Picture 2" descr="https://pbs.twimg.com/profile_banners/302686422/1433964380/1500x500"/>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colorTemperature colorTemp="6000"/>
                    </a14:imgEffect>
                    <a14:imgEffect>
                      <a14:brightnessContrast bright="11000" contrast="-20000"/>
                    </a14:imgEffect>
                  </a14:imgLayer>
                </a14:imgProps>
              </a:ext>
              <a:ext uri="{28A0092B-C50C-407E-A947-70E740481C1C}">
                <a14:useLocalDpi xmlns:a14="http://schemas.microsoft.com/office/drawing/2010/main" val="0"/>
              </a:ext>
            </a:extLst>
          </a:blip>
          <a:srcRect t="147" r="4356" b="7844"/>
          <a:stretch/>
        </p:blipFill>
        <p:spPr bwMode="auto">
          <a:xfrm>
            <a:off x="0" y="5661248"/>
            <a:ext cx="9144000" cy="11967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Рисунок 9"/>
          <p:cNvPicPr>
            <a:picLocks noChangeAspect="1"/>
          </p:cNvPicPr>
          <p:nvPr/>
        </p:nvPicPr>
        <p:blipFill>
          <a:blip r:embed="rId5"/>
          <a:stretch>
            <a:fillRect/>
          </a:stretch>
        </p:blipFill>
        <p:spPr>
          <a:xfrm>
            <a:off x="35133" y="116632"/>
            <a:ext cx="902292" cy="896068"/>
          </a:xfrm>
          <a:prstGeom prst="rect">
            <a:avLst/>
          </a:prstGeom>
        </p:spPr>
      </p:pic>
      <p:pic>
        <p:nvPicPr>
          <p:cNvPr id="11" name="Рисунок 10" descr="https://kotelnichnews.ru/wp-content/uploads/2020/02/Kirovchane-podderzhivayut-popravki-v-Konstitutsiyu-RF-po-voprosu-semejnyh-tsennostej.jpe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208" y="1"/>
            <a:ext cx="2699792" cy="1916832"/>
          </a:xfrm>
          <a:prstGeom prst="rect">
            <a:avLst/>
          </a:prstGeom>
          <a:noFill/>
          <a:ln>
            <a:noFill/>
          </a:ln>
        </p:spPr>
      </p:pic>
      <p:sp>
        <p:nvSpPr>
          <p:cNvPr id="7" name="TextBox 6"/>
          <p:cNvSpPr txBox="1"/>
          <p:nvPr/>
        </p:nvSpPr>
        <p:spPr>
          <a:xfrm>
            <a:off x="1259632" y="219753"/>
            <a:ext cx="4626180" cy="1477328"/>
          </a:xfrm>
          <a:prstGeom prst="rect">
            <a:avLst/>
          </a:prstGeom>
          <a:gradFill>
            <a:gsLst>
              <a:gs pos="100000">
                <a:schemeClr val="accent1">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ru-RU" b="1" dirty="0"/>
              <a:t>Статья 26</a:t>
            </a:r>
            <a:endParaRPr lang="ru-RU" dirty="0"/>
          </a:p>
          <a:p>
            <a:r>
              <a:rPr lang="ru-RU" dirty="0" smtClean="0"/>
              <a:t>Каждый </a:t>
            </a:r>
            <a:r>
              <a:rPr lang="ru-RU" dirty="0"/>
              <a:t>имеет право на пользование родным языком, </a:t>
            </a:r>
            <a:r>
              <a:rPr lang="ru-RU" dirty="0" smtClean="0"/>
              <a:t>на</a:t>
            </a:r>
            <a:r>
              <a:rPr lang="ru-RU" dirty="0"/>
              <a:t> </a:t>
            </a:r>
            <a:r>
              <a:rPr lang="ru-RU" dirty="0" smtClean="0"/>
              <a:t>свободный выбор </a:t>
            </a:r>
            <a:r>
              <a:rPr lang="ru-RU" dirty="0"/>
              <a:t>языка общения, воспитания</a:t>
            </a:r>
            <a:r>
              <a:rPr lang="ru-RU" dirty="0" smtClean="0"/>
              <a:t>, </a:t>
            </a:r>
            <a:r>
              <a:rPr lang="ru-RU" dirty="0"/>
              <a:t>обучения и творчества</a:t>
            </a:r>
            <a:r>
              <a:rPr lang="ru-RU" dirty="0" smtClean="0"/>
              <a:t>.</a:t>
            </a:r>
            <a:endParaRPr lang="ru-RU" dirty="0"/>
          </a:p>
        </p:txBody>
      </p:sp>
      <p:sp>
        <p:nvSpPr>
          <p:cNvPr id="12" name="TextBox 11"/>
          <p:cNvSpPr txBox="1"/>
          <p:nvPr/>
        </p:nvSpPr>
        <p:spPr>
          <a:xfrm>
            <a:off x="107504" y="2005707"/>
            <a:ext cx="8589155" cy="923330"/>
          </a:xfrm>
          <a:prstGeom prst="rect">
            <a:avLst/>
          </a:prstGeom>
          <a:gradFill>
            <a:gsLst>
              <a:gs pos="100000">
                <a:schemeClr val="accent1">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ru-RU" b="1" dirty="0"/>
              <a:t>Статья 37</a:t>
            </a:r>
            <a:endParaRPr lang="ru-RU" dirty="0"/>
          </a:p>
          <a:p>
            <a:r>
              <a:rPr lang="ru-RU" dirty="0" smtClean="0"/>
              <a:t> </a:t>
            </a:r>
            <a:r>
              <a:rPr lang="ru-RU" dirty="0"/>
              <a:t>Каждый имеет право свободно распоряжаться своими способностями к труду, выбирать род деятельности и </a:t>
            </a:r>
            <a:r>
              <a:rPr lang="ru-RU" dirty="0" smtClean="0"/>
              <a:t>профессию.</a:t>
            </a:r>
            <a:endParaRPr lang="ru-RU" dirty="0"/>
          </a:p>
        </p:txBody>
      </p:sp>
      <p:sp>
        <p:nvSpPr>
          <p:cNvPr id="13" name="TextBox 12"/>
          <p:cNvSpPr txBox="1"/>
          <p:nvPr/>
        </p:nvSpPr>
        <p:spPr>
          <a:xfrm>
            <a:off x="4103948" y="3924087"/>
            <a:ext cx="4680520" cy="923330"/>
          </a:xfrm>
          <a:prstGeom prst="rect">
            <a:avLst/>
          </a:prstGeom>
          <a:gradFill>
            <a:gsLst>
              <a:gs pos="100000">
                <a:schemeClr val="accent1">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ru-RU" b="1" dirty="0"/>
              <a:t>Статья 42</a:t>
            </a:r>
            <a:endParaRPr lang="ru-RU" dirty="0"/>
          </a:p>
          <a:p>
            <a:r>
              <a:rPr lang="ru-RU" dirty="0"/>
              <a:t>Каждый имеет право на благоприятную </a:t>
            </a:r>
            <a:endParaRPr lang="ru-RU" dirty="0" smtClean="0"/>
          </a:p>
          <a:p>
            <a:r>
              <a:rPr lang="ru-RU" dirty="0" smtClean="0"/>
              <a:t>окружающую среду</a:t>
            </a:r>
            <a:r>
              <a:rPr lang="ru-RU" dirty="0"/>
              <a:t>.</a:t>
            </a:r>
          </a:p>
        </p:txBody>
      </p:sp>
    </p:spTree>
    <p:extLst>
      <p:ext uri="{BB962C8B-B14F-4D97-AF65-F5344CB8AC3E}">
        <p14:creationId xmlns:p14="http://schemas.microsoft.com/office/powerpoint/2010/main" val="296044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1" y="0"/>
            <a:ext cx="9132749" cy="6570767"/>
          </a:xfrm>
          <a:prstGeom prst="rect">
            <a:avLst/>
          </a:prstGeom>
          <a:effectLst>
            <a:softEdge rad="1244600"/>
          </a:effectLst>
        </p:spPr>
      </p:pic>
      <p:pic>
        <p:nvPicPr>
          <p:cNvPr id="17" name="Рисунок 16" descr="https://kotelnichnews.ru/wp-content/uploads/2020/02/Kirovchane-podderzhivayut-popravki-v-Konstitutsiyu-RF-po-voprosu-semejnyh-tsennostej.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7309" y="0"/>
            <a:ext cx="2462742" cy="2060848"/>
          </a:xfrm>
          <a:prstGeom prst="rect">
            <a:avLst/>
          </a:prstGeom>
          <a:noFill/>
          <a:ln>
            <a:noFill/>
          </a:ln>
        </p:spPr>
      </p:pic>
      <p:pic>
        <p:nvPicPr>
          <p:cNvPr id="13314" name="Picture 2" descr="https://pbs.twimg.com/profile_banners/302686422/1433964380/1500x500"/>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Effect>
                      <a14:colorTemperature colorTemp="6000"/>
                    </a14:imgEffect>
                    <a14:imgEffect>
                      <a14:brightnessContrast bright="11000" contrast="-20000"/>
                    </a14:imgEffect>
                  </a14:imgLayer>
                </a14:imgProps>
              </a:ext>
              <a:ext uri="{28A0092B-C50C-407E-A947-70E740481C1C}">
                <a14:useLocalDpi xmlns:a14="http://schemas.microsoft.com/office/drawing/2010/main" val="0"/>
              </a:ext>
            </a:extLst>
          </a:blip>
          <a:srcRect t="147" r="4356" b="7844"/>
          <a:stretch/>
        </p:blipFill>
        <p:spPr bwMode="auto">
          <a:xfrm>
            <a:off x="0" y="5445224"/>
            <a:ext cx="9144000" cy="14127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Рисунок 11"/>
          <p:cNvPicPr>
            <a:picLocks noChangeAspect="1"/>
          </p:cNvPicPr>
          <p:nvPr/>
        </p:nvPicPr>
        <p:blipFill>
          <a:blip r:embed="rId6"/>
          <a:stretch>
            <a:fillRect/>
          </a:stretch>
        </p:blipFill>
        <p:spPr>
          <a:xfrm>
            <a:off x="11251" y="44624"/>
            <a:ext cx="902292" cy="896068"/>
          </a:xfrm>
          <a:prstGeom prst="rect">
            <a:avLst/>
          </a:prstGeom>
        </p:spPr>
      </p:pic>
      <p:sp>
        <p:nvSpPr>
          <p:cNvPr id="9" name="TextBox 8"/>
          <p:cNvSpPr txBox="1"/>
          <p:nvPr/>
        </p:nvSpPr>
        <p:spPr>
          <a:xfrm>
            <a:off x="938238" y="204386"/>
            <a:ext cx="5069851" cy="1200329"/>
          </a:xfrm>
          <a:prstGeom prst="rect">
            <a:avLst/>
          </a:prstGeom>
          <a:gradFill>
            <a:gsLst>
              <a:gs pos="100000">
                <a:schemeClr val="accent1">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ru-RU" b="1" dirty="0"/>
              <a:t>Статья 39</a:t>
            </a:r>
            <a:endParaRPr lang="ru-RU" dirty="0"/>
          </a:p>
          <a:p>
            <a:r>
              <a:rPr lang="ru-RU" dirty="0"/>
              <a:t>Каждому гарантируется социальное обеспечение по возрасту, в случае болезни, </a:t>
            </a:r>
            <a:r>
              <a:rPr lang="ru-RU" dirty="0" smtClean="0"/>
              <a:t>инвалидности</a:t>
            </a:r>
            <a:r>
              <a:rPr lang="ru-RU" dirty="0"/>
              <a:t>, </a:t>
            </a:r>
            <a:r>
              <a:rPr lang="ru-RU" dirty="0" smtClean="0"/>
              <a:t>для</a:t>
            </a:r>
            <a:r>
              <a:rPr lang="ru-RU" dirty="0"/>
              <a:t> воспитания детей и в иных </a:t>
            </a:r>
            <a:r>
              <a:rPr lang="ru-RU" dirty="0" smtClean="0"/>
              <a:t>случаях.</a:t>
            </a:r>
            <a:endParaRPr lang="ru-RU" dirty="0"/>
          </a:p>
        </p:txBody>
      </p:sp>
      <p:sp>
        <p:nvSpPr>
          <p:cNvPr id="10" name="TextBox 9"/>
          <p:cNvSpPr txBox="1"/>
          <p:nvPr/>
        </p:nvSpPr>
        <p:spPr>
          <a:xfrm>
            <a:off x="108705" y="1659639"/>
            <a:ext cx="6728915" cy="646331"/>
          </a:xfrm>
          <a:prstGeom prst="rect">
            <a:avLst/>
          </a:prstGeom>
          <a:gradFill>
            <a:gsLst>
              <a:gs pos="100000">
                <a:schemeClr val="accent1">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ru-RU" b="1" dirty="0"/>
              <a:t>Статья 41</a:t>
            </a:r>
            <a:endParaRPr lang="ru-RU" dirty="0"/>
          </a:p>
          <a:p>
            <a:r>
              <a:rPr lang="ru-RU" dirty="0" smtClean="0"/>
              <a:t>Каждый </a:t>
            </a:r>
            <a:r>
              <a:rPr lang="ru-RU" dirty="0"/>
              <a:t>имеет право на охрану здоровья и медицинскую помощь.</a:t>
            </a:r>
          </a:p>
        </p:txBody>
      </p:sp>
      <p:sp>
        <p:nvSpPr>
          <p:cNvPr id="13" name="TextBox 12"/>
          <p:cNvSpPr txBox="1"/>
          <p:nvPr/>
        </p:nvSpPr>
        <p:spPr>
          <a:xfrm>
            <a:off x="5148064" y="3593692"/>
            <a:ext cx="3931987" cy="1200329"/>
          </a:xfrm>
          <a:prstGeom prst="rect">
            <a:avLst/>
          </a:prstGeom>
          <a:gradFill>
            <a:gsLst>
              <a:gs pos="100000">
                <a:schemeClr val="accent1">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ru-RU" b="1" dirty="0"/>
              <a:t>Статья 43</a:t>
            </a:r>
            <a:endParaRPr lang="ru-RU" dirty="0"/>
          </a:p>
          <a:p>
            <a:r>
              <a:rPr lang="ru-RU" dirty="0" smtClean="0"/>
              <a:t>Каждый </a:t>
            </a:r>
            <a:r>
              <a:rPr lang="ru-RU" dirty="0"/>
              <a:t>имеет право на образование</a:t>
            </a:r>
            <a:r>
              <a:rPr lang="ru-RU" dirty="0" smtClean="0"/>
              <a:t>. </a:t>
            </a:r>
          </a:p>
          <a:p>
            <a:r>
              <a:rPr lang="ru-RU" dirty="0" smtClean="0"/>
              <a:t>Основное </a:t>
            </a:r>
            <a:r>
              <a:rPr lang="ru-RU" dirty="0"/>
              <a:t>общее образование </a:t>
            </a:r>
            <a:endParaRPr lang="ru-RU" dirty="0" smtClean="0"/>
          </a:p>
          <a:p>
            <a:r>
              <a:rPr lang="ru-RU" dirty="0" smtClean="0"/>
              <a:t>обязательно.</a:t>
            </a:r>
            <a:endParaRPr lang="ru-RU" dirty="0"/>
          </a:p>
        </p:txBody>
      </p:sp>
      <p:sp>
        <p:nvSpPr>
          <p:cNvPr id="15" name="Прямоугольник 14"/>
          <p:cNvSpPr/>
          <p:nvPr/>
        </p:nvSpPr>
        <p:spPr>
          <a:xfrm>
            <a:off x="251520" y="5157192"/>
            <a:ext cx="5496853" cy="923330"/>
          </a:xfrm>
          <a:prstGeom prst="rect">
            <a:avLst/>
          </a:prstGeom>
          <a:gradFill>
            <a:gsLst>
              <a:gs pos="100000">
                <a:schemeClr val="accent1">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wrap="square">
            <a:spAutoFit/>
          </a:bodyPr>
          <a:lstStyle/>
          <a:p>
            <a:r>
              <a:rPr lang="ru-RU" b="1" dirty="0"/>
              <a:t>Статья 44</a:t>
            </a:r>
            <a:endParaRPr lang="ru-RU" dirty="0"/>
          </a:p>
          <a:p>
            <a:r>
              <a:rPr lang="ru-RU" dirty="0" smtClean="0"/>
              <a:t>Каждый </a:t>
            </a:r>
            <a:r>
              <a:rPr lang="ru-RU" dirty="0"/>
              <a:t>имеет право на участие в культурной жизни </a:t>
            </a:r>
            <a:endParaRPr lang="ru-RU" dirty="0" smtClean="0"/>
          </a:p>
          <a:p>
            <a:r>
              <a:rPr lang="ru-RU" dirty="0" smtClean="0"/>
              <a:t>и</a:t>
            </a:r>
            <a:r>
              <a:rPr lang="ru-RU" dirty="0"/>
              <a:t> пользование учреждениями </a:t>
            </a:r>
            <a:r>
              <a:rPr lang="ru-RU" dirty="0" smtClean="0"/>
              <a:t>культуры.</a:t>
            </a:r>
            <a:endParaRPr lang="ru-RU" dirty="0"/>
          </a:p>
        </p:txBody>
      </p:sp>
    </p:spTree>
    <p:extLst>
      <p:ext uri="{BB962C8B-B14F-4D97-AF65-F5344CB8AC3E}">
        <p14:creationId xmlns:p14="http://schemas.microsoft.com/office/powerpoint/2010/main" val="3278972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https://kotelnichnews.ru/wp-content/uploads/2020/02/Kirovchane-podderzhivayut-popravki-v-Konstitutsiyu-RF-po-voprosu-semejnyh-tsennostej.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7309" y="0"/>
            <a:ext cx="2462742" cy="2060848"/>
          </a:xfrm>
          <a:prstGeom prst="rect">
            <a:avLst/>
          </a:prstGeom>
          <a:noFill/>
          <a:ln>
            <a:noFill/>
          </a:ln>
        </p:spPr>
      </p:pic>
      <p:pic>
        <p:nvPicPr>
          <p:cNvPr id="13314" name="Picture 2" descr="https://pbs.twimg.com/profile_banners/302686422/1433964380/1500x500"/>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colorTemperature colorTemp="6000"/>
                    </a14:imgEffect>
                    <a14:imgEffect>
                      <a14:brightnessContrast bright="11000" contrast="-20000"/>
                    </a14:imgEffect>
                  </a14:imgLayer>
                </a14:imgProps>
              </a:ext>
              <a:ext uri="{28A0092B-C50C-407E-A947-70E740481C1C}">
                <a14:useLocalDpi xmlns:a14="http://schemas.microsoft.com/office/drawing/2010/main" val="0"/>
              </a:ext>
            </a:extLst>
          </a:blip>
          <a:srcRect t="147" r="4356" b="7844"/>
          <a:stretch/>
        </p:blipFill>
        <p:spPr bwMode="auto">
          <a:xfrm>
            <a:off x="0" y="5517232"/>
            <a:ext cx="9144000" cy="13407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65446"/>
            <a:ext cx="6804248" cy="3990041"/>
          </a:xfrm>
          <a:prstGeom prst="rect">
            <a:avLst/>
          </a:prstGeom>
          <a:effectLst>
            <a:outerShdw blurRad="1270000" dist="50800" dir="5400000" algn="ctr" rotWithShape="0">
              <a:srgbClr val="000000">
                <a:alpha val="43137"/>
              </a:srgbClr>
            </a:outerShdw>
            <a:softEdge rad="673100"/>
          </a:effectLst>
        </p:spPr>
      </p:pic>
      <p:sp>
        <p:nvSpPr>
          <p:cNvPr id="3" name="Прямоугольник 2"/>
          <p:cNvSpPr/>
          <p:nvPr/>
        </p:nvSpPr>
        <p:spPr>
          <a:xfrm>
            <a:off x="251520" y="865780"/>
            <a:ext cx="6840760" cy="1846659"/>
          </a:xfrm>
          <a:prstGeom prst="rect">
            <a:avLst/>
          </a:prstGeom>
          <a:gradFill>
            <a:gsLst>
              <a:gs pos="100000">
                <a:schemeClr val="accent1">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wrap="square">
            <a:spAutoFit/>
          </a:bodyPr>
          <a:lstStyle/>
          <a:p>
            <a:r>
              <a:rPr lang="ru-RU" b="1" dirty="0"/>
              <a:t>Статья </a:t>
            </a:r>
            <a:r>
              <a:rPr lang="ru-RU" b="1" dirty="0" smtClean="0"/>
              <a:t>38</a:t>
            </a:r>
            <a:endParaRPr lang="ru-RU" dirty="0" smtClean="0"/>
          </a:p>
          <a:p>
            <a:r>
              <a:rPr lang="ru-RU" sz="2400" dirty="0" smtClean="0"/>
              <a:t>Материнство </a:t>
            </a:r>
            <a:r>
              <a:rPr lang="ru-RU" sz="2400" dirty="0"/>
              <a:t>и детство, семья находятся под защитой государства.</a:t>
            </a:r>
          </a:p>
          <a:p>
            <a:r>
              <a:rPr lang="ru-RU" sz="2400" dirty="0" smtClean="0"/>
              <a:t>Забота </a:t>
            </a:r>
            <a:r>
              <a:rPr lang="ru-RU" sz="2400" dirty="0"/>
              <a:t>о детях, их воспитание — равное право и обязанность родителей</a:t>
            </a:r>
            <a:r>
              <a:rPr lang="ru-RU" sz="2400" dirty="0" smtClean="0"/>
              <a:t>.</a:t>
            </a:r>
            <a:endParaRPr lang="ru-RU" sz="2400" dirty="0"/>
          </a:p>
        </p:txBody>
      </p:sp>
      <p:pic>
        <p:nvPicPr>
          <p:cNvPr id="15" name="Рисунок 14"/>
          <p:cNvPicPr>
            <a:picLocks noChangeAspect="1"/>
          </p:cNvPicPr>
          <p:nvPr/>
        </p:nvPicPr>
        <p:blipFill>
          <a:blip r:embed="rId6"/>
          <a:stretch>
            <a:fillRect/>
          </a:stretch>
        </p:blipFill>
        <p:spPr>
          <a:xfrm>
            <a:off x="22866" y="0"/>
            <a:ext cx="902292" cy="896068"/>
          </a:xfrm>
          <a:prstGeom prst="rect">
            <a:avLst/>
          </a:prstGeom>
        </p:spPr>
      </p:pic>
    </p:spTree>
    <p:extLst>
      <p:ext uri="{BB962C8B-B14F-4D97-AF65-F5344CB8AC3E}">
        <p14:creationId xmlns:p14="http://schemas.microsoft.com/office/powerpoint/2010/main" val="1087579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pbs.twimg.com/profile_banners/302686422/1433964380/1500x500"/>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6000"/>
                    </a14:imgEffect>
                    <a14:imgEffect>
                      <a14:brightnessContrast bright="11000" contrast="-20000"/>
                    </a14:imgEffect>
                  </a14:imgLayer>
                </a14:imgProps>
              </a:ext>
              <a:ext uri="{28A0092B-C50C-407E-A947-70E740481C1C}">
                <a14:useLocalDpi xmlns:a14="http://schemas.microsoft.com/office/drawing/2010/main" val="0"/>
              </a:ext>
            </a:extLst>
          </a:blip>
          <a:srcRect t="147" r="4356" b="7844"/>
          <a:stretch/>
        </p:blipFill>
        <p:spPr bwMode="auto">
          <a:xfrm>
            <a:off x="0" y="5517232"/>
            <a:ext cx="9144000" cy="13407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6765" y="-14134"/>
            <a:ext cx="5867235" cy="3299118"/>
          </a:xfrm>
          <a:prstGeom prst="rect">
            <a:avLst/>
          </a:prstGeom>
          <a:effectLst>
            <a:softEdge rad="482600"/>
          </a:effectLst>
        </p:spPr>
      </p:pic>
      <p:sp>
        <p:nvSpPr>
          <p:cNvPr id="3" name="Прямоугольник 2"/>
          <p:cNvSpPr/>
          <p:nvPr/>
        </p:nvSpPr>
        <p:spPr>
          <a:xfrm>
            <a:off x="251520" y="1455404"/>
            <a:ext cx="8784976" cy="4401205"/>
          </a:xfrm>
          <a:prstGeom prst="rect">
            <a:avLst/>
          </a:prstGeom>
        </p:spPr>
        <p:txBody>
          <a:bodyPr wrap="square">
            <a:spAutoFit/>
          </a:bodyPr>
          <a:lstStyle/>
          <a:p>
            <a:r>
              <a:rPr lang="ru-RU" b="1" dirty="0"/>
              <a:t>Права детей в Российской Федерации </a:t>
            </a:r>
            <a:r>
              <a:rPr lang="ru-RU" b="1" dirty="0" smtClean="0"/>
              <a:t>регулируются </a:t>
            </a:r>
          </a:p>
          <a:p>
            <a:r>
              <a:rPr lang="ru-RU" b="1" dirty="0" smtClean="0"/>
              <a:t>многими нормативными актами, </a:t>
            </a:r>
            <a:endParaRPr lang="ru-RU" b="1" dirty="0" smtClean="0"/>
          </a:p>
          <a:p>
            <a:r>
              <a:rPr lang="ru-RU" b="1" dirty="0" smtClean="0"/>
              <a:t>основными </a:t>
            </a:r>
            <a:r>
              <a:rPr lang="ru-RU" b="1" dirty="0" smtClean="0"/>
              <a:t>из которых являются</a:t>
            </a:r>
            <a:r>
              <a:rPr lang="ru-RU" b="1" dirty="0" smtClean="0"/>
              <a:t>:</a:t>
            </a:r>
          </a:p>
          <a:p>
            <a:endParaRPr lang="ru-RU" b="1" dirty="0" smtClean="0"/>
          </a:p>
          <a:p>
            <a:pPr>
              <a:buFont typeface="Arial" panose="020B0604020202020204" pitchFamily="34" charset="0"/>
              <a:buChar char="•"/>
            </a:pPr>
            <a:r>
              <a:rPr lang="ru-RU" sz="1600" dirty="0" smtClean="0"/>
              <a:t>"</a:t>
            </a:r>
            <a:r>
              <a:rPr lang="ru-RU" sz="1600" b="1" dirty="0"/>
              <a:t>Конвенция о правах ребенка" (одобрена Генеральной </a:t>
            </a:r>
            <a:endParaRPr lang="ru-RU" sz="1600" b="1" dirty="0" smtClean="0"/>
          </a:p>
          <a:p>
            <a:pPr>
              <a:buFont typeface="Arial" panose="020B0604020202020204" pitchFamily="34" charset="0"/>
              <a:buChar char="•"/>
            </a:pPr>
            <a:r>
              <a:rPr lang="ru-RU" sz="1600" b="1" dirty="0" smtClean="0"/>
              <a:t>Ассамблеей </a:t>
            </a:r>
            <a:r>
              <a:rPr lang="ru-RU" sz="1600" b="1" dirty="0"/>
              <a:t>ООН 20.11.1989, вступила в силу для СССР 15.09.1990);</a:t>
            </a:r>
          </a:p>
          <a:p>
            <a:pPr>
              <a:buFont typeface="Arial" panose="020B0604020202020204" pitchFamily="34" charset="0"/>
              <a:buChar char="•"/>
            </a:pPr>
            <a:r>
              <a:rPr lang="ru-RU" sz="1600" b="1" dirty="0"/>
              <a:t>Конституция РФ;</a:t>
            </a:r>
          </a:p>
          <a:p>
            <a:pPr>
              <a:buFont typeface="Arial" panose="020B0604020202020204" pitchFamily="34" charset="0"/>
              <a:buChar char="•"/>
            </a:pPr>
            <a:r>
              <a:rPr lang="ru-RU" sz="1600" b="1" dirty="0"/>
              <a:t>Семейный кодекс РФ;</a:t>
            </a:r>
          </a:p>
          <a:p>
            <a:pPr>
              <a:buFont typeface="Arial" panose="020B0604020202020204" pitchFamily="34" charset="0"/>
              <a:buChar char="•"/>
            </a:pPr>
            <a:r>
              <a:rPr lang="ru-RU" sz="1600" b="1" dirty="0"/>
              <a:t>Федеральный закон от 21.11.2011 N 323-ФЗ "Об основах охраны здоровья граждан в </a:t>
            </a:r>
            <a:r>
              <a:rPr lang="ru-RU" sz="1600" b="1" dirty="0" smtClean="0"/>
              <a:t>Российской Федерации";</a:t>
            </a:r>
            <a:endParaRPr lang="ru-RU" sz="1600" b="1" dirty="0"/>
          </a:p>
          <a:p>
            <a:pPr>
              <a:buFont typeface="Arial" panose="020B0604020202020204" pitchFamily="34" charset="0"/>
              <a:buChar char="•"/>
            </a:pPr>
            <a:r>
              <a:rPr lang="ru-RU" sz="1600" b="1" dirty="0"/>
              <a:t>Федеральный закон от 29.12.2012 N 273-ФЗ "Об образовании в Российской Федерации";</a:t>
            </a:r>
          </a:p>
          <a:p>
            <a:pPr>
              <a:buFont typeface="Arial" panose="020B0604020202020204" pitchFamily="34" charset="0"/>
              <a:buChar char="•"/>
            </a:pPr>
            <a:r>
              <a:rPr lang="ru-RU" sz="1600" b="1" dirty="0"/>
              <a:t>Федеральный закон от 24.07.1998 N 124-ФЗ "Об основных гарантиях прав ребенка </a:t>
            </a:r>
            <a:endParaRPr lang="ru-RU" sz="1600" b="1" dirty="0" smtClean="0"/>
          </a:p>
          <a:p>
            <a:r>
              <a:rPr lang="ru-RU" sz="1600" b="1" dirty="0" smtClean="0"/>
              <a:t>в </a:t>
            </a:r>
            <a:r>
              <a:rPr lang="ru-RU" sz="1600" b="1" dirty="0"/>
              <a:t>Российской Федерации";</a:t>
            </a:r>
          </a:p>
          <a:p>
            <a:pPr>
              <a:buFont typeface="Arial" panose="020B0604020202020204" pitchFamily="34" charset="0"/>
              <a:buChar char="•"/>
            </a:pPr>
            <a:r>
              <a:rPr lang="ru-RU" sz="1600" b="1" dirty="0"/>
              <a:t>Федеральный закон от 21.12.1996 N 159-ФЗ "О дополнительных гарантиях по социальной поддержке детей-сирот и детей, оставшихся без попечения родителей";</a:t>
            </a:r>
          </a:p>
          <a:p>
            <a:pPr>
              <a:buFont typeface="Arial" panose="020B0604020202020204" pitchFamily="34" charset="0"/>
              <a:buChar char="•"/>
            </a:pPr>
            <a:r>
              <a:rPr lang="ru-RU" sz="1600" b="1" dirty="0"/>
              <a:t>Федеральный закон от 24.11.1995 N 181-ФЗ "О социальной защите инвалидов в Российской Федерации</a:t>
            </a:r>
            <a:r>
              <a:rPr lang="ru-RU" sz="1600" b="1" dirty="0" smtClean="0"/>
              <a:t>".</a:t>
            </a:r>
            <a:endParaRPr lang="ru-RU" sz="1600" b="1" dirty="0"/>
          </a:p>
        </p:txBody>
      </p:sp>
      <p:pic>
        <p:nvPicPr>
          <p:cNvPr id="5" name="Рисунок 4"/>
          <p:cNvPicPr>
            <a:picLocks noChangeAspect="1"/>
          </p:cNvPicPr>
          <p:nvPr/>
        </p:nvPicPr>
        <p:blipFill>
          <a:blip r:embed="rId5"/>
          <a:stretch>
            <a:fillRect/>
          </a:stretch>
        </p:blipFill>
        <p:spPr>
          <a:xfrm>
            <a:off x="22866" y="0"/>
            <a:ext cx="902292" cy="896068"/>
          </a:xfrm>
          <a:prstGeom prst="rect">
            <a:avLst/>
          </a:prstGeom>
        </p:spPr>
      </p:pic>
      <p:sp>
        <p:nvSpPr>
          <p:cNvPr id="4" name="TextBox 3"/>
          <p:cNvSpPr txBox="1"/>
          <p:nvPr/>
        </p:nvSpPr>
        <p:spPr>
          <a:xfrm>
            <a:off x="925158" y="228958"/>
            <a:ext cx="5530296" cy="707886"/>
          </a:xfrm>
          <a:prstGeom prst="rect">
            <a:avLst/>
          </a:prstGeom>
          <a:noFill/>
        </p:spPr>
        <p:txBody>
          <a:bodyPr wrap="none" rtlCol="0">
            <a:spAutoFit/>
          </a:bodyPr>
          <a:lstStyle/>
          <a:p>
            <a:r>
              <a:rPr lang="ru-RU" sz="2000" b="1" dirty="0"/>
              <a:t>Ребенком в Российской Федерации признается </a:t>
            </a:r>
            <a:endParaRPr lang="ru-RU" sz="2000" b="1" dirty="0" smtClean="0"/>
          </a:p>
          <a:p>
            <a:r>
              <a:rPr lang="ru-RU" sz="2000" b="1" dirty="0" smtClean="0"/>
              <a:t>лицо</a:t>
            </a:r>
            <a:r>
              <a:rPr lang="ru-RU" sz="2000" b="1" dirty="0"/>
              <a:t>, </a:t>
            </a:r>
            <a:r>
              <a:rPr lang="ru-RU" sz="2000" b="1" dirty="0" smtClean="0"/>
              <a:t>не </a:t>
            </a:r>
            <a:r>
              <a:rPr lang="ru-RU" sz="2000" b="1" dirty="0"/>
              <a:t>достигшее возраста 18 </a:t>
            </a:r>
            <a:r>
              <a:rPr lang="ru-RU" sz="2000" b="1" dirty="0" smtClean="0"/>
              <a:t>лет.</a:t>
            </a:r>
            <a:endParaRPr lang="ru-RU" dirty="0"/>
          </a:p>
        </p:txBody>
      </p:sp>
    </p:spTree>
    <p:extLst>
      <p:ext uri="{BB962C8B-B14F-4D97-AF65-F5344CB8AC3E}">
        <p14:creationId xmlns:p14="http://schemas.microsoft.com/office/powerpoint/2010/main" val="1960226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3843" y="2322315"/>
            <a:ext cx="4831423" cy="14773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ru-RU" b="1" dirty="0"/>
              <a:t>Ребенок имеет право жить и воспитываться в семье, </a:t>
            </a:r>
            <a:r>
              <a:rPr lang="ru-RU" b="1" dirty="0" smtClean="0"/>
              <a:t>со </a:t>
            </a:r>
            <a:r>
              <a:rPr lang="ru-RU" b="1" dirty="0"/>
              <a:t>своими родителями</a:t>
            </a:r>
            <a:r>
              <a:rPr lang="ru-RU" b="1" dirty="0" smtClean="0"/>
              <a:t>,</a:t>
            </a:r>
          </a:p>
          <a:p>
            <a:r>
              <a:rPr lang="ru-RU" b="1" dirty="0" smtClean="0"/>
              <a:t>которые </a:t>
            </a:r>
            <a:r>
              <a:rPr lang="ru-RU" b="1" dirty="0"/>
              <a:t>должны </a:t>
            </a:r>
            <a:r>
              <a:rPr lang="ru-RU" b="1" dirty="0" smtClean="0"/>
              <a:t>заботиться</a:t>
            </a:r>
          </a:p>
          <a:p>
            <a:r>
              <a:rPr lang="ru-RU" b="1" dirty="0" smtClean="0"/>
              <a:t>о его </a:t>
            </a:r>
            <a:r>
              <a:rPr lang="ru-RU" b="1" dirty="0"/>
              <a:t>воспитании</a:t>
            </a:r>
            <a:r>
              <a:rPr lang="ru-RU" b="1" dirty="0" smtClean="0"/>
              <a:t>,</a:t>
            </a:r>
          </a:p>
          <a:p>
            <a:r>
              <a:rPr lang="ru-RU" b="1" dirty="0" smtClean="0"/>
              <a:t>обучении</a:t>
            </a:r>
            <a:r>
              <a:rPr lang="ru-RU" b="1" dirty="0"/>
              <a:t>, развитии.</a:t>
            </a:r>
            <a:endParaRPr lang="ru-RU" dirty="0"/>
          </a:p>
        </p:txBody>
      </p:sp>
      <p:pic>
        <p:nvPicPr>
          <p:cNvPr id="13314" name="Picture 2" descr="https://pbs.twimg.com/profile_banners/302686422/1433964380/1500x500"/>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6000"/>
                    </a14:imgEffect>
                    <a14:imgEffect>
                      <a14:brightnessContrast bright="11000" contrast="-20000"/>
                    </a14:imgEffect>
                  </a14:imgLayer>
                </a14:imgProps>
              </a:ext>
              <a:ext uri="{28A0092B-C50C-407E-A947-70E740481C1C}">
                <a14:useLocalDpi xmlns:a14="http://schemas.microsoft.com/office/drawing/2010/main" val="0"/>
              </a:ext>
            </a:extLst>
          </a:blip>
          <a:srcRect t="147" r="4356" b="7844"/>
          <a:stretch/>
        </p:blipFill>
        <p:spPr bwMode="auto">
          <a:xfrm>
            <a:off x="0" y="5517232"/>
            <a:ext cx="9144000" cy="13407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4"/>
          <a:stretch>
            <a:fillRect/>
          </a:stretch>
        </p:blipFill>
        <p:spPr>
          <a:xfrm>
            <a:off x="22866" y="0"/>
            <a:ext cx="902292" cy="896068"/>
          </a:xfrm>
          <a:prstGeom prst="rect">
            <a:avLst/>
          </a:prstGeom>
        </p:spPr>
      </p:pic>
      <p:sp>
        <p:nvSpPr>
          <p:cNvPr id="2" name="TextBox 1"/>
          <p:cNvSpPr txBox="1"/>
          <p:nvPr/>
        </p:nvSpPr>
        <p:spPr>
          <a:xfrm>
            <a:off x="2411760" y="188640"/>
            <a:ext cx="5400600" cy="461665"/>
          </a:xfrm>
          <a:prstGeom prst="rect">
            <a:avLst/>
          </a:prstGeom>
          <a:noFill/>
        </p:spPr>
        <p:txBody>
          <a:bodyPr wrap="square" rtlCol="0">
            <a:spAutoFit/>
          </a:bodyPr>
          <a:lstStyle/>
          <a:p>
            <a:r>
              <a:rPr lang="ru-RU" sz="2400" b="1" dirty="0" smtClean="0"/>
              <a:t>Права детей в Российской Федерации</a:t>
            </a:r>
            <a:endParaRPr lang="ru-RU" sz="2400" b="1" dirty="0"/>
          </a:p>
        </p:txBody>
      </p:sp>
      <p:sp>
        <p:nvSpPr>
          <p:cNvPr id="4" name="TextBox 3"/>
          <p:cNvSpPr txBox="1"/>
          <p:nvPr/>
        </p:nvSpPr>
        <p:spPr>
          <a:xfrm>
            <a:off x="251520" y="943131"/>
            <a:ext cx="8537275" cy="12003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ru-RU" b="1" dirty="0" smtClean="0"/>
              <a:t>Ребенок </a:t>
            </a:r>
            <a:r>
              <a:rPr lang="ru-RU" b="1" dirty="0"/>
              <a:t>имеет право на имя, отчество и фамилию, гражданство.</a:t>
            </a:r>
            <a:endParaRPr lang="ru-RU" dirty="0"/>
          </a:p>
          <a:p>
            <a:r>
              <a:rPr lang="ru-RU" dirty="0"/>
              <a:t>Имя дается ребенку родителями, отчество – по имени отца, фамилия – родителей, ли</a:t>
            </a:r>
            <a:r>
              <a:rPr lang="ru-RU" i="1" dirty="0"/>
              <a:t>бо </a:t>
            </a:r>
            <a:r>
              <a:rPr lang="ru-RU" dirty="0"/>
              <a:t>если у родителей разные фамилии, то по взаимному согласию родители выбирают одну из фамилий</a:t>
            </a:r>
            <a:r>
              <a:rPr lang="ru-RU" dirty="0" smtClean="0"/>
              <a:t>.</a:t>
            </a:r>
            <a:endParaRPr lang="ru-RU" dirty="0"/>
          </a:p>
        </p:txBody>
      </p:sp>
      <p:sp>
        <p:nvSpPr>
          <p:cNvPr id="6" name="TextBox 5"/>
          <p:cNvSpPr txBox="1"/>
          <p:nvPr/>
        </p:nvSpPr>
        <p:spPr>
          <a:xfrm>
            <a:off x="251520" y="4062987"/>
            <a:ext cx="3461782"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rtlCol="0">
            <a:spAutoFit/>
          </a:bodyPr>
          <a:lstStyle/>
          <a:p>
            <a:r>
              <a:rPr lang="ru-RU" b="1" dirty="0"/>
              <a:t>Ребенок имеет право на защиту </a:t>
            </a:r>
            <a:endParaRPr lang="ru-RU" b="1" dirty="0" smtClean="0"/>
          </a:p>
          <a:p>
            <a:r>
              <a:rPr lang="ru-RU" b="1" dirty="0" smtClean="0"/>
              <a:t>своих прав  </a:t>
            </a:r>
            <a:r>
              <a:rPr lang="ru-RU" b="1" dirty="0"/>
              <a:t>и интересов.</a:t>
            </a:r>
            <a:endParaRPr lang="ru-RU" dirty="0"/>
          </a:p>
        </p:txBody>
      </p:sp>
      <p:sp>
        <p:nvSpPr>
          <p:cNvPr id="7" name="TextBox 6"/>
          <p:cNvSpPr txBox="1"/>
          <p:nvPr/>
        </p:nvSpPr>
        <p:spPr>
          <a:xfrm>
            <a:off x="251520" y="5097904"/>
            <a:ext cx="7819474"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ru-RU" b="1" dirty="0"/>
              <a:t>Ребенок имеет право на защиту от злоупотреблений со стороны своих родителей либо законных представителей (опекунов, попечителей и т.д.).</a:t>
            </a:r>
            <a:endParaRPr lang="ru-RU" dirty="0"/>
          </a:p>
        </p:txBody>
      </p:sp>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9791" y="1372300"/>
            <a:ext cx="6557903" cy="4371935"/>
          </a:xfrm>
          <a:prstGeom prst="rect">
            <a:avLst/>
          </a:prstGeom>
          <a:effectLst>
            <a:softEdge rad="1092200"/>
          </a:effectLst>
        </p:spPr>
      </p:pic>
    </p:spTree>
    <p:extLst>
      <p:ext uri="{BB962C8B-B14F-4D97-AF65-F5344CB8AC3E}">
        <p14:creationId xmlns:p14="http://schemas.microsoft.com/office/powerpoint/2010/main" val="1825837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3594" y="476672"/>
            <a:ext cx="6850406" cy="4581765"/>
          </a:xfrm>
          <a:prstGeom prst="rect">
            <a:avLst/>
          </a:prstGeom>
          <a:effectLst>
            <a:softEdge rad="1231900"/>
          </a:effectLst>
        </p:spPr>
      </p:pic>
      <p:pic>
        <p:nvPicPr>
          <p:cNvPr id="13314" name="Picture 2" descr="https://pbs.twimg.com/profile_banners/302686422/1433964380/1500x500"/>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colorTemperature colorTemp="6000"/>
                    </a14:imgEffect>
                    <a14:imgEffect>
                      <a14:brightnessContrast bright="11000" contrast="-20000"/>
                    </a14:imgEffect>
                  </a14:imgLayer>
                </a14:imgProps>
              </a:ext>
              <a:ext uri="{28A0092B-C50C-407E-A947-70E740481C1C}">
                <a14:useLocalDpi xmlns:a14="http://schemas.microsoft.com/office/drawing/2010/main" val="0"/>
              </a:ext>
            </a:extLst>
          </a:blip>
          <a:srcRect t="147" r="4356" b="7844"/>
          <a:stretch/>
        </p:blipFill>
        <p:spPr bwMode="auto">
          <a:xfrm>
            <a:off x="0" y="5517232"/>
            <a:ext cx="9144000" cy="13407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512" y="1084545"/>
            <a:ext cx="4392488" cy="1200329"/>
          </a:xfrm>
          <a:prstGeom prst="rect">
            <a:avLst/>
          </a:prstGeom>
          <a:gradFill>
            <a:gsLst>
              <a:gs pos="99000">
                <a:schemeClr val="accent6">
                  <a:lumMod val="20000"/>
                  <a:lumOff val="80000"/>
                </a:schemeClr>
              </a:gs>
              <a:gs pos="100000">
                <a:schemeClr val="accent1">
                  <a:lumMod val="45000"/>
                  <a:lumOff val="55000"/>
                </a:schemeClr>
              </a:gs>
              <a:gs pos="99000">
                <a:schemeClr val="accent1">
                  <a:lumMod val="45000"/>
                  <a:lumOff val="55000"/>
                </a:schemeClr>
              </a:gs>
              <a:gs pos="100000">
                <a:schemeClr val="accent6">
                  <a:lumMod val="20000"/>
                  <a:lumOff val="80000"/>
                </a:schemeClr>
              </a:gs>
              <a:gs pos="99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ru-RU" b="1" dirty="0"/>
              <a:t>Ребенок имеет право свободно выражать </a:t>
            </a:r>
            <a:endParaRPr lang="ru-RU" b="1" dirty="0" smtClean="0"/>
          </a:p>
          <a:p>
            <a:r>
              <a:rPr lang="ru-RU" b="1" dirty="0" smtClean="0"/>
              <a:t>свои взгляды  </a:t>
            </a:r>
            <a:r>
              <a:rPr lang="ru-RU" b="1" dirty="0"/>
              <a:t>по всем вопросам, </a:t>
            </a:r>
            <a:endParaRPr lang="ru-RU" b="1" dirty="0" smtClean="0"/>
          </a:p>
          <a:p>
            <a:r>
              <a:rPr lang="ru-RU" b="1" dirty="0" smtClean="0"/>
              <a:t>которые </a:t>
            </a:r>
            <a:r>
              <a:rPr lang="ru-RU" b="1" dirty="0"/>
              <a:t>касаются его самого, </a:t>
            </a:r>
            <a:endParaRPr lang="ru-RU" b="1" dirty="0" smtClean="0"/>
          </a:p>
          <a:p>
            <a:r>
              <a:rPr lang="ru-RU" b="1" dirty="0" smtClean="0"/>
              <a:t>отношений </a:t>
            </a:r>
            <a:r>
              <a:rPr lang="ru-RU" b="1" dirty="0"/>
              <a:t>в семье.</a:t>
            </a:r>
            <a:endParaRPr lang="ru-RU" dirty="0"/>
          </a:p>
        </p:txBody>
      </p:sp>
      <p:sp>
        <p:nvSpPr>
          <p:cNvPr id="4" name="TextBox 3"/>
          <p:cNvSpPr txBox="1"/>
          <p:nvPr/>
        </p:nvSpPr>
        <p:spPr>
          <a:xfrm>
            <a:off x="179512" y="2539636"/>
            <a:ext cx="4320480" cy="923330"/>
          </a:xfrm>
          <a:prstGeom prst="rect">
            <a:avLst/>
          </a:prstGeom>
          <a:gradFill>
            <a:gsLst>
              <a:gs pos="99000">
                <a:schemeClr val="accent6">
                  <a:lumMod val="20000"/>
                  <a:lumOff val="80000"/>
                </a:schemeClr>
              </a:gs>
              <a:gs pos="100000">
                <a:schemeClr val="accent1">
                  <a:lumMod val="45000"/>
                  <a:lumOff val="55000"/>
                </a:schemeClr>
              </a:gs>
              <a:gs pos="99000">
                <a:schemeClr val="accent1">
                  <a:lumMod val="45000"/>
                  <a:lumOff val="55000"/>
                </a:schemeClr>
              </a:gs>
              <a:gs pos="100000">
                <a:schemeClr val="accent6">
                  <a:lumMod val="20000"/>
                  <a:lumOff val="80000"/>
                </a:schemeClr>
              </a:gs>
              <a:gs pos="99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ru-RU" b="1" dirty="0"/>
              <a:t>Ребенок имеет право на свободу мысли</a:t>
            </a:r>
            <a:r>
              <a:rPr lang="ru-RU" b="1" dirty="0" smtClean="0"/>
              <a:t>,</a:t>
            </a:r>
          </a:p>
          <a:p>
            <a:r>
              <a:rPr lang="ru-RU" b="1" dirty="0" smtClean="0"/>
              <a:t> </a:t>
            </a:r>
            <a:r>
              <a:rPr lang="ru-RU" b="1" dirty="0"/>
              <a:t>совести и религии, </a:t>
            </a:r>
            <a:endParaRPr lang="ru-RU" b="1" dirty="0" smtClean="0"/>
          </a:p>
          <a:p>
            <a:r>
              <a:rPr lang="ru-RU" b="1" dirty="0" smtClean="0"/>
              <a:t>свободу </a:t>
            </a:r>
            <a:r>
              <a:rPr lang="ru-RU" b="1" dirty="0"/>
              <a:t>ассоциаций и собраний.</a:t>
            </a:r>
            <a:endParaRPr lang="ru-RU" dirty="0"/>
          </a:p>
        </p:txBody>
      </p:sp>
      <p:sp>
        <p:nvSpPr>
          <p:cNvPr id="5" name="TextBox 4"/>
          <p:cNvSpPr txBox="1"/>
          <p:nvPr/>
        </p:nvSpPr>
        <p:spPr>
          <a:xfrm>
            <a:off x="179512" y="3639112"/>
            <a:ext cx="3168352" cy="646331"/>
          </a:xfrm>
          <a:prstGeom prst="rect">
            <a:avLst/>
          </a:prstGeom>
          <a:gradFill>
            <a:gsLst>
              <a:gs pos="99000">
                <a:schemeClr val="accent6">
                  <a:lumMod val="20000"/>
                  <a:lumOff val="80000"/>
                </a:schemeClr>
              </a:gs>
              <a:gs pos="100000">
                <a:schemeClr val="accent1">
                  <a:lumMod val="45000"/>
                  <a:lumOff val="55000"/>
                </a:schemeClr>
              </a:gs>
              <a:gs pos="99000">
                <a:schemeClr val="accent1">
                  <a:lumMod val="45000"/>
                  <a:lumOff val="55000"/>
                </a:schemeClr>
              </a:gs>
              <a:gs pos="100000">
                <a:schemeClr val="accent6">
                  <a:lumMod val="20000"/>
                  <a:lumOff val="80000"/>
                </a:schemeClr>
              </a:gs>
              <a:gs pos="99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ru-RU" b="1" dirty="0"/>
              <a:t>Ребенок имеет право </a:t>
            </a:r>
            <a:endParaRPr lang="ru-RU" b="1" dirty="0" smtClean="0"/>
          </a:p>
          <a:p>
            <a:r>
              <a:rPr lang="ru-RU" b="1" dirty="0" smtClean="0"/>
              <a:t>на </a:t>
            </a:r>
            <a:r>
              <a:rPr lang="ru-RU" b="1" dirty="0"/>
              <a:t>доступ к информации.</a:t>
            </a:r>
            <a:endParaRPr lang="ru-RU" dirty="0"/>
          </a:p>
        </p:txBody>
      </p:sp>
      <p:sp>
        <p:nvSpPr>
          <p:cNvPr id="6" name="TextBox 5"/>
          <p:cNvSpPr txBox="1"/>
          <p:nvPr/>
        </p:nvSpPr>
        <p:spPr>
          <a:xfrm>
            <a:off x="179512" y="4499845"/>
            <a:ext cx="4881273" cy="646331"/>
          </a:xfrm>
          <a:prstGeom prst="rect">
            <a:avLst/>
          </a:prstGeom>
          <a:gradFill>
            <a:gsLst>
              <a:gs pos="99000">
                <a:schemeClr val="accent6">
                  <a:lumMod val="20000"/>
                  <a:lumOff val="80000"/>
                </a:schemeClr>
              </a:gs>
              <a:gs pos="100000">
                <a:schemeClr val="accent1">
                  <a:lumMod val="45000"/>
                  <a:lumOff val="55000"/>
                </a:schemeClr>
              </a:gs>
              <a:gs pos="99000">
                <a:schemeClr val="accent1">
                  <a:lumMod val="45000"/>
                  <a:lumOff val="55000"/>
                </a:schemeClr>
              </a:gs>
              <a:gs pos="100000">
                <a:schemeClr val="accent6">
                  <a:lumMod val="20000"/>
                  <a:lumOff val="80000"/>
                </a:schemeClr>
              </a:gs>
              <a:gs pos="99000">
                <a:schemeClr val="accent1">
                  <a:lumMod val="45000"/>
                  <a:lumOff val="55000"/>
                </a:schemeClr>
              </a:gs>
              <a:gs pos="100000">
                <a:schemeClr val="accent1">
                  <a:lumMod val="30000"/>
                  <a:lumOff val="70000"/>
                </a:schemeClr>
              </a:gs>
            </a:gsLst>
            <a:lin ang="5400000" scaled="1"/>
          </a:gradFill>
        </p:spPr>
        <p:txBody>
          <a:bodyPr wrap="none" rtlCol="0">
            <a:spAutoFit/>
          </a:bodyPr>
          <a:lstStyle/>
          <a:p>
            <a:r>
              <a:rPr lang="ru-RU" b="1" dirty="0"/>
              <a:t>Ребенок, лишенный родителей, </a:t>
            </a:r>
            <a:endParaRPr lang="ru-RU" b="1" dirty="0" smtClean="0"/>
          </a:p>
          <a:p>
            <a:r>
              <a:rPr lang="ru-RU" b="1" dirty="0" smtClean="0"/>
              <a:t>имеет </a:t>
            </a:r>
            <a:r>
              <a:rPr lang="ru-RU" b="1" dirty="0"/>
              <a:t>право на защиту и помощь государства.</a:t>
            </a:r>
            <a:endParaRPr lang="ru-RU" dirty="0"/>
          </a:p>
        </p:txBody>
      </p:sp>
      <p:sp>
        <p:nvSpPr>
          <p:cNvPr id="10" name="Прямоугольник 9"/>
          <p:cNvSpPr/>
          <p:nvPr/>
        </p:nvSpPr>
        <p:spPr>
          <a:xfrm>
            <a:off x="2195736" y="263368"/>
            <a:ext cx="5472608" cy="461665"/>
          </a:xfrm>
          <a:prstGeom prst="rect">
            <a:avLst/>
          </a:prstGeom>
        </p:spPr>
        <p:txBody>
          <a:bodyPr wrap="square">
            <a:spAutoFit/>
          </a:bodyPr>
          <a:lstStyle/>
          <a:p>
            <a:r>
              <a:rPr lang="ru-RU" sz="2400" b="1" dirty="0"/>
              <a:t>Права детей в Российской Федерации</a:t>
            </a:r>
            <a:endParaRPr lang="ru-RU" sz="2400" b="1" dirty="0"/>
          </a:p>
        </p:txBody>
      </p:sp>
      <p:pic>
        <p:nvPicPr>
          <p:cNvPr id="12" name="Рисунок 11"/>
          <p:cNvPicPr>
            <a:picLocks noChangeAspect="1"/>
          </p:cNvPicPr>
          <p:nvPr/>
        </p:nvPicPr>
        <p:blipFill>
          <a:blip r:embed="rId5"/>
          <a:stretch>
            <a:fillRect/>
          </a:stretch>
        </p:blipFill>
        <p:spPr>
          <a:xfrm>
            <a:off x="22866" y="0"/>
            <a:ext cx="902292" cy="896068"/>
          </a:xfrm>
          <a:prstGeom prst="rect">
            <a:avLst/>
          </a:prstGeom>
        </p:spPr>
      </p:pic>
    </p:spTree>
    <p:extLst>
      <p:ext uri="{BB962C8B-B14F-4D97-AF65-F5344CB8AC3E}">
        <p14:creationId xmlns:p14="http://schemas.microsoft.com/office/powerpoint/2010/main" val="3690893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830069"/>
            <a:ext cx="6421055" cy="4280703"/>
          </a:xfrm>
          <a:prstGeom prst="rect">
            <a:avLst/>
          </a:prstGeom>
          <a:effectLst>
            <a:softEdge rad="1270000"/>
          </a:effectLst>
        </p:spPr>
      </p:pic>
      <p:pic>
        <p:nvPicPr>
          <p:cNvPr id="13314" name="Picture 2" descr="https://pbs.twimg.com/profile_banners/302686422/1433964380/1500x500"/>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colorTemperature colorTemp="6000"/>
                    </a14:imgEffect>
                    <a14:imgEffect>
                      <a14:brightnessContrast bright="11000" contrast="-20000"/>
                    </a14:imgEffect>
                  </a14:imgLayer>
                </a14:imgProps>
              </a:ext>
              <a:ext uri="{28A0092B-C50C-407E-A947-70E740481C1C}">
                <a14:useLocalDpi xmlns:a14="http://schemas.microsoft.com/office/drawing/2010/main" val="0"/>
              </a:ext>
            </a:extLst>
          </a:blip>
          <a:srcRect t="147" r="4356" b="7844"/>
          <a:stretch/>
        </p:blipFill>
        <p:spPr bwMode="auto">
          <a:xfrm>
            <a:off x="0" y="5517232"/>
            <a:ext cx="9144000" cy="13407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7504" y="4500839"/>
            <a:ext cx="5739802" cy="1200329"/>
          </a:xfrm>
          <a:prstGeom prst="rect">
            <a:avLst/>
          </a:prstGeom>
          <a:gradFill>
            <a:gsLst>
              <a:gs pos="99000">
                <a:srgbClr val="FFFFCC"/>
              </a:gs>
              <a:gs pos="100000">
                <a:schemeClr val="accent1">
                  <a:lumMod val="45000"/>
                  <a:lumOff val="55000"/>
                </a:schemeClr>
              </a:gs>
              <a:gs pos="99000">
                <a:schemeClr val="accent1">
                  <a:lumMod val="45000"/>
                  <a:lumOff val="55000"/>
                </a:schemeClr>
              </a:gs>
              <a:gs pos="100000">
                <a:schemeClr val="accent6">
                  <a:lumMod val="20000"/>
                  <a:lumOff val="80000"/>
                </a:schemeClr>
              </a:gs>
              <a:gs pos="99000">
                <a:schemeClr val="accent1">
                  <a:lumMod val="45000"/>
                  <a:lumOff val="55000"/>
                </a:schemeClr>
              </a:gs>
              <a:gs pos="100000">
                <a:schemeClr val="accent1">
                  <a:lumMod val="30000"/>
                  <a:lumOff val="70000"/>
                </a:schemeClr>
              </a:gs>
            </a:gsLst>
            <a:lin ang="5400000" scaled="1"/>
          </a:gradFill>
        </p:spPr>
        <p:txBody>
          <a:bodyPr wrap="square">
            <a:spAutoFit/>
          </a:bodyPr>
          <a:lstStyle/>
          <a:p>
            <a:r>
              <a:rPr lang="ru-RU" b="1" dirty="0"/>
              <a:t>Ребенок имеет право на охрану здоровья </a:t>
            </a:r>
            <a:endParaRPr lang="ru-RU" b="1" dirty="0" smtClean="0"/>
          </a:p>
          <a:p>
            <a:r>
              <a:rPr lang="ru-RU" b="1" dirty="0" smtClean="0"/>
              <a:t>и </a:t>
            </a:r>
            <a:r>
              <a:rPr lang="ru-RU" b="1" dirty="0"/>
              <a:t>медицинское обслуживание, </a:t>
            </a:r>
            <a:endParaRPr lang="ru-RU" b="1" dirty="0" smtClean="0"/>
          </a:p>
          <a:p>
            <a:r>
              <a:rPr lang="ru-RU" b="1" dirty="0" smtClean="0"/>
              <a:t>использование </a:t>
            </a:r>
            <a:r>
              <a:rPr lang="ru-RU" b="1" dirty="0"/>
              <a:t>наиболее совершенных </a:t>
            </a:r>
            <a:r>
              <a:rPr lang="ru-RU" b="1" dirty="0" smtClean="0"/>
              <a:t>методов</a:t>
            </a:r>
          </a:p>
          <a:p>
            <a:r>
              <a:rPr lang="ru-RU" b="1" dirty="0" smtClean="0"/>
              <a:t>и </a:t>
            </a:r>
            <a:r>
              <a:rPr lang="ru-RU" b="1" dirty="0"/>
              <a:t>услуг, </a:t>
            </a:r>
            <a:r>
              <a:rPr lang="ru-RU" b="1" dirty="0" smtClean="0"/>
              <a:t>приоритет </a:t>
            </a:r>
            <a:r>
              <a:rPr lang="ru-RU" b="1" dirty="0"/>
              <a:t>при оказании </a:t>
            </a:r>
            <a:r>
              <a:rPr lang="ru-RU" b="1" dirty="0" smtClean="0"/>
              <a:t>медицинских </a:t>
            </a:r>
            <a:r>
              <a:rPr lang="ru-RU" b="1" dirty="0"/>
              <a:t>услуг.</a:t>
            </a:r>
            <a:endParaRPr lang="ru-RU" dirty="0"/>
          </a:p>
        </p:txBody>
      </p:sp>
      <p:sp>
        <p:nvSpPr>
          <p:cNvPr id="3" name="Прямоугольник 2"/>
          <p:cNvSpPr/>
          <p:nvPr/>
        </p:nvSpPr>
        <p:spPr>
          <a:xfrm>
            <a:off x="206388" y="3532596"/>
            <a:ext cx="4032448" cy="369332"/>
          </a:xfrm>
          <a:prstGeom prst="rect">
            <a:avLst/>
          </a:prstGeom>
          <a:gradFill>
            <a:gsLst>
              <a:gs pos="99000">
                <a:srgbClr val="FFFFCC"/>
              </a:gs>
              <a:gs pos="100000">
                <a:schemeClr val="accent1">
                  <a:lumMod val="45000"/>
                  <a:lumOff val="55000"/>
                </a:schemeClr>
              </a:gs>
              <a:gs pos="99000">
                <a:schemeClr val="accent1">
                  <a:lumMod val="45000"/>
                  <a:lumOff val="55000"/>
                </a:schemeClr>
              </a:gs>
              <a:gs pos="100000">
                <a:schemeClr val="accent6">
                  <a:lumMod val="20000"/>
                  <a:lumOff val="80000"/>
                </a:schemeClr>
              </a:gs>
              <a:gs pos="99000">
                <a:schemeClr val="accent1">
                  <a:lumMod val="45000"/>
                  <a:lumOff val="55000"/>
                </a:schemeClr>
              </a:gs>
              <a:gs pos="100000">
                <a:schemeClr val="accent1">
                  <a:lumMod val="30000"/>
                  <a:lumOff val="70000"/>
                </a:schemeClr>
              </a:gs>
            </a:gsLst>
            <a:lin ang="5400000" scaled="1"/>
          </a:gradFill>
        </p:spPr>
        <p:txBody>
          <a:bodyPr wrap="square">
            <a:spAutoFit/>
          </a:bodyPr>
          <a:lstStyle/>
          <a:p>
            <a:r>
              <a:rPr lang="ru-RU" b="1" dirty="0"/>
              <a:t>Ребенок имеет право на образование</a:t>
            </a:r>
            <a:endParaRPr lang="ru-RU" dirty="0"/>
          </a:p>
        </p:txBody>
      </p:sp>
      <p:sp>
        <p:nvSpPr>
          <p:cNvPr id="5" name="Прямоугольник 4"/>
          <p:cNvSpPr/>
          <p:nvPr/>
        </p:nvSpPr>
        <p:spPr>
          <a:xfrm>
            <a:off x="206388" y="1223541"/>
            <a:ext cx="4869668" cy="1477328"/>
          </a:xfrm>
          <a:prstGeom prst="rect">
            <a:avLst/>
          </a:prstGeom>
          <a:gradFill>
            <a:gsLst>
              <a:gs pos="99000">
                <a:srgbClr val="FFFFCC"/>
              </a:gs>
              <a:gs pos="100000">
                <a:schemeClr val="accent1">
                  <a:lumMod val="45000"/>
                  <a:lumOff val="55000"/>
                </a:schemeClr>
              </a:gs>
              <a:gs pos="99000">
                <a:schemeClr val="accent1">
                  <a:lumMod val="45000"/>
                  <a:lumOff val="55000"/>
                </a:schemeClr>
              </a:gs>
              <a:gs pos="100000">
                <a:schemeClr val="accent6">
                  <a:lumMod val="20000"/>
                  <a:lumOff val="80000"/>
                </a:schemeClr>
              </a:gs>
              <a:gs pos="99000">
                <a:schemeClr val="accent1">
                  <a:lumMod val="45000"/>
                  <a:lumOff val="55000"/>
                </a:schemeClr>
              </a:gs>
              <a:gs pos="100000">
                <a:schemeClr val="accent1">
                  <a:lumMod val="30000"/>
                  <a:lumOff val="70000"/>
                </a:schemeClr>
              </a:gs>
            </a:gsLst>
            <a:lin ang="5400000" scaled="1"/>
          </a:gradFill>
        </p:spPr>
        <p:txBody>
          <a:bodyPr wrap="square">
            <a:spAutoFit/>
          </a:bodyPr>
          <a:lstStyle/>
          <a:p>
            <a:r>
              <a:rPr lang="ru-RU" b="1" dirty="0"/>
              <a:t>Ребенок имеет право на отдых и развлечения, соответствующие его возрасту</a:t>
            </a:r>
            <a:r>
              <a:rPr lang="ru-RU" b="1" dirty="0" smtClean="0"/>
              <a:t>,</a:t>
            </a:r>
          </a:p>
          <a:p>
            <a:r>
              <a:rPr lang="ru-RU" b="1" dirty="0" smtClean="0"/>
              <a:t> </a:t>
            </a:r>
            <a:r>
              <a:rPr lang="ru-RU" b="1" dirty="0"/>
              <a:t>право участвовать </a:t>
            </a:r>
            <a:endParaRPr lang="ru-RU" b="1" dirty="0" smtClean="0"/>
          </a:p>
          <a:p>
            <a:r>
              <a:rPr lang="ru-RU" b="1" dirty="0" smtClean="0"/>
              <a:t>в </a:t>
            </a:r>
            <a:r>
              <a:rPr lang="ru-RU" b="1" dirty="0"/>
              <a:t>культурных мероприятиях, </a:t>
            </a:r>
            <a:endParaRPr lang="ru-RU" b="1" dirty="0" smtClean="0"/>
          </a:p>
          <a:p>
            <a:r>
              <a:rPr lang="ru-RU" b="1" dirty="0" smtClean="0"/>
              <a:t>заниматься </a:t>
            </a:r>
            <a:r>
              <a:rPr lang="ru-RU" b="1" dirty="0"/>
              <a:t>творчеством и искусством.</a:t>
            </a:r>
            <a:endParaRPr lang="ru-RU" dirty="0"/>
          </a:p>
        </p:txBody>
      </p:sp>
      <p:pic>
        <p:nvPicPr>
          <p:cNvPr id="8" name="Рисунок 7"/>
          <p:cNvPicPr>
            <a:picLocks noChangeAspect="1"/>
          </p:cNvPicPr>
          <p:nvPr/>
        </p:nvPicPr>
        <p:blipFill>
          <a:blip r:embed="rId5"/>
          <a:stretch>
            <a:fillRect/>
          </a:stretch>
        </p:blipFill>
        <p:spPr>
          <a:xfrm>
            <a:off x="22866" y="0"/>
            <a:ext cx="902292" cy="896068"/>
          </a:xfrm>
          <a:prstGeom prst="rect">
            <a:avLst/>
          </a:prstGeom>
        </p:spPr>
      </p:pic>
      <p:sp>
        <p:nvSpPr>
          <p:cNvPr id="7" name="Прямоугольник 6"/>
          <p:cNvSpPr/>
          <p:nvPr/>
        </p:nvSpPr>
        <p:spPr>
          <a:xfrm>
            <a:off x="2267744" y="227933"/>
            <a:ext cx="5281126" cy="461665"/>
          </a:xfrm>
          <a:prstGeom prst="rect">
            <a:avLst/>
          </a:prstGeom>
        </p:spPr>
        <p:txBody>
          <a:bodyPr wrap="none">
            <a:spAutoFit/>
          </a:bodyPr>
          <a:lstStyle/>
          <a:p>
            <a:r>
              <a:rPr lang="ru-RU" sz="2400" b="1" dirty="0"/>
              <a:t>Права детей в Российской Федерации</a:t>
            </a:r>
            <a:endParaRPr lang="ru-RU" sz="2400" b="1" dirty="0"/>
          </a:p>
        </p:txBody>
      </p:sp>
    </p:spTree>
    <p:extLst>
      <p:ext uri="{BB962C8B-B14F-4D97-AF65-F5344CB8AC3E}">
        <p14:creationId xmlns:p14="http://schemas.microsoft.com/office/powerpoint/2010/main" val="2514713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pbs.twimg.com/profile_banners/302686422/1433964380/1500x500"/>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6000"/>
                    </a14:imgEffect>
                    <a14:imgEffect>
                      <a14:brightnessContrast bright="11000" contrast="-20000"/>
                    </a14:imgEffect>
                  </a14:imgLayer>
                </a14:imgProps>
              </a:ext>
              <a:ext uri="{28A0092B-C50C-407E-A947-70E740481C1C}">
                <a14:useLocalDpi xmlns:a14="http://schemas.microsoft.com/office/drawing/2010/main" val="0"/>
              </a:ext>
            </a:extLst>
          </a:blip>
          <a:srcRect t="147" r="4356" b="7844"/>
          <a:stretch/>
        </p:blipFill>
        <p:spPr bwMode="auto">
          <a:xfrm>
            <a:off x="0" y="5949280"/>
            <a:ext cx="9144000" cy="908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520" y="332656"/>
            <a:ext cx="8640960" cy="1723549"/>
          </a:xfrm>
          <a:prstGeom prst="rect">
            <a:avLst/>
          </a:prstGeom>
          <a:noFill/>
        </p:spPr>
        <p:txBody>
          <a:bodyPr wrap="square" rtlCol="0">
            <a:spAutoFit/>
          </a:bodyPr>
          <a:lstStyle/>
          <a:p>
            <a:pPr algn="ctr"/>
            <a:r>
              <a:rPr lang="ru-RU" sz="2000" b="1" dirty="0" smtClean="0">
                <a:latin typeface="Times New Roman" panose="02020603050405020304" pitchFamily="18" charset="0"/>
                <a:cs typeface="Times New Roman" panose="02020603050405020304" pitchFamily="18" charset="0"/>
              </a:rPr>
              <a:t>10 декабря мировое </a:t>
            </a:r>
            <a:r>
              <a:rPr lang="ru-RU" sz="2000" b="1" dirty="0">
                <a:latin typeface="Times New Roman" panose="02020603050405020304" pitchFamily="18" charset="0"/>
                <a:cs typeface="Times New Roman" panose="02020603050405020304" pitchFamily="18" charset="0"/>
              </a:rPr>
              <a:t>сообщество отмечает </a:t>
            </a:r>
            <a:endParaRPr lang="ru-RU" sz="2000" b="1" dirty="0" smtClean="0">
              <a:latin typeface="Times New Roman" panose="02020603050405020304" pitchFamily="18" charset="0"/>
              <a:cs typeface="Times New Roman" panose="02020603050405020304" pitchFamily="18" charset="0"/>
            </a:endParaRPr>
          </a:p>
          <a:p>
            <a:pPr algn="ctr"/>
            <a:r>
              <a:rPr lang="ru-RU" sz="2800" b="1" dirty="0" smtClean="0">
                <a:latin typeface="Times New Roman" panose="02020603050405020304" pitchFamily="18" charset="0"/>
                <a:cs typeface="Times New Roman" panose="02020603050405020304" pitchFamily="18" charset="0"/>
              </a:rPr>
              <a:t>День </a:t>
            </a:r>
            <a:r>
              <a:rPr lang="ru-RU" sz="2800" b="1" dirty="0">
                <a:latin typeface="Times New Roman" panose="02020603050405020304" pitchFamily="18" charset="0"/>
                <a:cs typeface="Times New Roman" panose="02020603050405020304" pitchFamily="18" charset="0"/>
              </a:rPr>
              <a:t>прав человека </a:t>
            </a:r>
            <a:r>
              <a:rPr lang="ru-RU" sz="2000" b="1" dirty="0">
                <a:latin typeface="Times New Roman" panose="02020603050405020304" pitchFamily="18" charset="0"/>
                <a:cs typeface="Times New Roman" panose="02020603050405020304" pitchFamily="18" charset="0"/>
              </a:rPr>
              <a:t>(</a:t>
            </a:r>
            <a:r>
              <a:rPr lang="ru-RU" sz="2000" b="1" dirty="0" err="1">
                <a:latin typeface="Times New Roman" panose="02020603050405020304" pitchFamily="18" charset="0"/>
                <a:cs typeface="Times New Roman" panose="02020603050405020304" pitchFamily="18" charset="0"/>
              </a:rPr>
              <a:t>Human</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Rights</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Day</a:t>
            </a:r>
            <a:r>
              <a:rPr lang="ru-RU" sz="2000" b="1" dirty="0">
                <a:latin typeface="Times New Roman" panose="02020603050405020304" pitchFamily="18" charset="0"/>
                <a:cs typeface="Times New Roman" panose="02020603050405020304" pitchFamily="18" charset="0"/>
              </a:rPr>
              <a:t>), </a:t>
            </a:r>
            <a:endParaRPr lang="ru-RU" sz="2000" b="1" dirty="0" smtClean="0">
              <a:latin typeface="Times New Roman" panose="02020603050405020304" pitchFamily="18" charset="0"/>
              <a:cs typeface="Times New Roman" panose="02020603050405020304" pitchFamily="18" charset="0"/>
            </a:endParaRPr>
          </a:p>
          <a:p>
            <a:pPr algn="ctr"/>
            <a:r>
              <a:rPr lang="ru-RU" sz="2000" b="1" dirty="0" smtClean="0">
                <a:latin typeface="Times New Roman" panose="02020603050405020304" pitchFamily="18" charset="0"/>
                <a:cs typeface="Times New Roman" panose="02020603050405020304" pitchFamily="18" charset="0"/>
              </a:rPr>
              <a:t>официально </a:t>
            </a:r>
            <a:r>
              <a:rPr lang="ru-RU" sz="2000" b="1" dirty="0">
                <a:latin typeface="Times New Roman" panose="02020603050405020304" pitchFamily="18" charset="0"/>
                <a:cs typeface="Times New Roman" panose="02020603050405020304" pitchFamily="18" charset="0"/>
              </a:rPr>
              <a:t>установленный на Пленарном собрании Генеральной Ассамблеи ООН </a:t>
            </a:r>
            <a:r>
              <a:rPr lang="ru-RU" sz="2000" b="1" dirty="0" smtClean="0">
                <a:latin typeface="Times New Roman" panose="02020603050405020304" pitchFamily="18" charset="0"/>
                <a:cs typeface="Times New Roman" panose="02020603050405020304" pitchFamily="18" charset="0"/>
              </a:rPr>
              <a:t>в </a:t>
            </a:r>
            <a:r>
              <a:rPr lang="ru-RU" sz="2000" b="1" dirty="0">
                <a:latin typeface="Times New Roman" panose="02020603050405020304" pitchFamily="18" charset="0"/>
                <a:cs typeface="Times New Roman" panose="02020603050405020304" pitchFamily="18" charset="0"/>
              </a:rPr>
              <a:t>декабре 1950 года. </a:t>
            </a:r>
          </a:p>
          <a:p>
            <a:endParaRPr lang="ru-RU" dirty="0"/>
          </a:p>
        </p:txBody>
      </p:sp>
      <p:pic>
        <p:nvPicPr>
          <p:cNvPr id="13" name="Рисунок 12"/>
          <p:cNvPicPr>
            <a:picLocks noChangeAspect="1"/>
          </p:cNvPicPr>
          <p:nvPr/>
        </p:nvPicPr>
        <p:blipFill>
          <a:blip r:embed="rId4"/>
          <a:stretch>
            <a:fillRect/>
          </a:stretch>
        </p:blipFill>
        <p:spPr>
          <a:xfrm>
            <a:off x="98073" y="12652"/>
            <a:ext cx="1003798" cy="996874"/>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987" y="2132856"/>
            <a:ext cx="7058025" cy="3248025"/>
          </a:xfrm>
          <a:prstGeom prst="rect">
            <a:avLst/>
          </a:prstGeom>
        </p:spPr>
      </p:pic>
    </p:spTree>
    <p:extLst>
      <p:ext uri="{BB962C8B-B14F-4D97-AF65-F5344CB8AC3E}">
        <p14:creationId xmlns:p14="http://schemas.microsoft.com/office/powerpoint/2010/main" val="3956909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pbs.twimg.com/profile_banners/302686422/1433964380/1500x500"/>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6000"/>
                    </a14:imgEffect>
                    <a14:imgEffect>
                      <a14:brightnessContrast bright="11000" contrast="-20000"/>
                    </a14:imgEffect>
                  </a14:imgLayer>
                </a14:imgProps>
              </a:ext>
              <a:ext uri="{28A0092B-C50C-407E-A947-70E740481C1C}">
                <a14:useLocalDpi xmlns:a14="http://schemas.microsoft.com/office/drawing/2010/main" val="0"/>
              </a:ext>
            </a:extLst>
          </a:blip>
          <a:srcRect t="147" r="4356" b="7844"/>
          <a:stretch/>
        </p:blipFill>
        <p:spPr bwMode="auto">
          <a:xfrm>
            <a:off x="0" y="5805264"/>
            <a:ext cx="9144000" cy="10527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Рисунок 11"/>
          <p:cNvPicPr>
            <a:picLocks noChangeAspect="1"/>
          </p:cNvPicPr>
          <p:nvPr/>
        </p:nvPicPr>
        <p:blipFill>
          <a:blip r:embed="rId4"/>
          <a:stretch>
            <a:fillRect/>
          </a:stretch>
        </p:blipFill>
        <p:spPr>
          <a:xfrm>
            <a:off x="12911" y="0"/>
            <a:ext cx="1003798" cy="996874"/>
          </a:xfrm>
          <a:prstGeom prst="rect">
            <a:avLst/>
          </a:prstGeom>
        </p:spPr>
      </p:pic>
      <p:sp>
        <p:nvSpPr>
          <p:cNvPr id="2" name="TextBox 1"/>
          <p:cNvSpPr txBox="1"/>
          <p:nvPr/>
        </p:nvSpPr>
        <p:spPr>
          <a:xfrm>
            <a:off x="899592" y="188640"/>
            <a:ext cx="8082677" cy="2369880"/>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Дата 10 декабря была выбрана в честь </a:t>
            </a:r>
            <a:r>
              <a:rPr lang="ru-RU" dirty="0" smtClean="0">
                <a:latin typeface="Times New Roman" panose="02020603050405020304" pitchFamily="18" charset="0"/>
                <a:cs typeface="Times New Roman" panose="02020603050405020304" pitchFamily="18" charset="0"/>
              </a:rPr>
              <a:t>принятия и провозглашения Генеральной Ассамблеей ООН 10 декабря 1948 года </a:t>
            </a:r>
            <a:r>
              <a:rPr lang="ru-RU" sz="2000" b="1" dirty="0" smtClean="0">
                <a:latin typeface="Times New Roman" panose="02020603050405020304" pitchFamily="18" charset="0"/>
                <a:cs typeface="Times New Roman" panose="02020603050405020304" pitchFamily="18" charset="0"/>
              </a:rPr>
              <a:t>Всеобщей декларации прав человека </a:t>
            </a:r>
            <a:r>
              <a:rPr lang="ru-RU" dirty="0" smtClean="0">
                <a:latin typeface="Times New Roman" panose="02020603050405020304" pitchFamily="18" charset="0"/>
                <a:cs typeface="Times New Roman" panose="02020603050405020304" pitchFamily="18" charset="0"/>
              </a:rPr>
              <a:t>- эпохального документа, в котором были провозглашены неотъемлемые права, присущие каждому человеку вне зависимости от его расы, цвета кожи, пола, языка, религии, политических или иных убеждений, национального или социального происхождения, имущественного, сословного или иного положения. </a:t>
            </a:r>
          </a:p>
          <a:p>
            <a:endParaRPr lang="ru-RU" dirty="0"/>
          </a:p>
        </p:txBody>
      </p:sp>
      <p:pic>
        <p:nvPicPr>
          <p:cNvPr id="14" name="Рисунок 13"/>
          <p:cNvPicPr>
            <a:picLocks noChangeAspect="1"/>
          </p:cNvPicPr>
          <p:nvPr/>
        </p:nvPicPr>
        <p:blipFill>
          <a:blip r:embed="rId4"/>
          <a:stretch>
            <a:fillRect/>
          </a:stretch>
        </p:blipFill>
        <p:spPr>
          <a:xfrm>
            <a:off x="87309" y="116632"/>
            <a:ext cx="886356" cy="880242"/>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4834" y="2375883"/>
            <a:ext cx="5274332" cy="3955749"/>
          </a:xfrm>
          <a:prstGeom prst="rect">
            <a:avLst/>
          </a:prstGeom>
        </p:spPr>
      </p:pic>
    </p:spTree>
    <p:extLst>
      <p:ext uri="{BB962C8B-B14F-4D97-AF65-F5344CB8AC3E}">
        <p14:creationId xmlns:p14="http://schemas.microsoft.com/office/powerpoint/2010/main" val="3795327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pbs.twimg.com/profile_banners/302686422/1433964380/1500x500"/>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colorTemperature colorTemp="6000"/>
                    </a14:imgEffect>
                    <a14:imgEffect>
                      <a14:brightnessContrast bright="11000" contrast="-20000"/>
                    </a14:imgEffect>
                  </a14:imgLayer>
                </a14:imgProps>
              </a:ext>
              <a:ext uri="{28A0092B-C50C-407E-A947-70E740481C1C}">
                <a14:useLocalDpi xmlns:a14="http://schemas.microsoft.com/office/drawing/2010/main" val="0"/>
              </a:ext>
            </a:extLst>
          </a:blip>
          <a:srcRect t="-1228" r="4356" b="9219"/>
          <a:stretch/>
        </p:blipFill>
        <p:spPr bwMode="auto">
          <a:xfrm>
            <a:off x="-27484" y="5661248"/>
            <a:ext cx="9144000" cy="11530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Рисунок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1748" y="1599581"/>
            <a:ext cx="4180417" cy="2808312"/>
          </a:xfrm>
          <a:prstGeom prst="rect">
            <a:avLst/>
          </a:prstGeom>
        </p:spPr>
      </p:pic>
      <p:pic>
        <p:nvPicPr>
          <p:cNvPr id="15" name="Рисунок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536" y="499090"/>
            <a:ext cx="4509539" cy="2785893"/>
          </a:xfrm>
          <a:prstGeom prst="rect">
            <a:avLst/>
          </a:prstGeom>
        </p:spPr>
      </p:pic>
      <p:sp>
        <p:nvSpPr>
          <p:cNvPr id="16" name="TextBox 15"/>
          <p:cNvSpPr txBox="1"/>
          <p:nvPr/>
        </p:nvSpPr>
        <p:spPr>
          <a:xfrm>
            <a:off x="222349" y="4407893"/>
            <a:ext cx="8579816" cy="2031325"/>
          </a:xfrm>
          <a:prstGeom prst="rect">
            <a:avLst/>
          </a:prstGeom>
          <a:noFill/>
        </p:spPr>
        <p:txBody>
          <a:bodyPr wrap="square" rtlCol="0">
            <a:spAutoFit/>
          </a:bodyPr>
          <a:lstStyle/>
          <a:p>
            <a:pPr algn="just"/>
            <a:r>
              <a:rPr lang="ru-RU" b="1" dirty="0" smtClean="0">
                <a:latin typeface="Times New Roman" panose="02020603050405020304" pitchFamily="18" charset="0"/>
                <a:cs typeface="Times New Roman" panose="02020603050405020304" pitchFamily="18" charset="0"/>
              </a:rPr>
              <a:t>Документ был принят </a:t>
            </a:r>
            <a:r>
              <a:rPr lang="ru-RU" b="1" dirty="0">
                <a:latin typeface="Times New Roman" panose="02020603050405020304" pitchFamily="18" charset="0"/>
                <a:cs typeface="Times New Roman" panose="02020603050405020304" pitchFamily="18" charset="0"/>
              </a:rPr>
              <a:t>почти сразу </a:t>
            </a:r>
            <a:r>
              <a:rPr lang="ru-RU" b="1" dirty="0" smtClean="0">
                <a:latin typeface="Times New Roman" panose="02020603050405020304" pitchFamily="18" charset="0"/>
                <a:cs typeface="Times New Roman" panose="02020603050405020304" pitchFamily="18" charset="0"/>
              </a:rPr>
              <a:t>после </a:t>
            </a:r>
            <a:r>
              <a:rPr lang="ru-RU" b="1" dirty="0">
                <a:latin typeface="Times New Roman" panose="02020603050405020304" pitchFamily="18" charset="0"/>
                <a:cs typeface="Times New Roman" panose="02020603050405020304" pitchFamily="18" charset="0"/>
              </a:rPr>
              <a:t>страшной Второй мировой войны, поправшей все возможные права, в том числе и право на жизнь миллионов людей, стал первым мировым документом, сформулировавшим положения о правах человека. </a:t>
            </a:r>
            <a:endParaRPr lang="ru-RU" b="1" dirty="0" smtClean="0">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Всеобщая декларация прав человека переведена более </a:t>
            </a:r>
            <a:r>
              <a:rPr lang="ru-RU" b="1" dirty="0">
                <a:latin typeface="Times New Roman" panose="02020603050405020304" pitchFamily="18" charset="0"/>
                <a:cs typeface="Times New Roman" panose="02020603050405020304" pitchFamily="18" charset="0"/>
              </a:rPr>
              <a:t>чем на 500 </a:t>
            </a:r>
            <a:r>
              <a:rPr lang="ru-RU" b="1" dirty="0" smtClean="0">
                <a:latin typeface="Times New Roman" panose="02020603050405020304" pitchFamily="18" charset="0"/>
                <a:cs typeface="Times New Roman" panose="02020603050405020304" pitchFamily="18" charset="0"/>
              </a:rPr>
              <a:t>языков мира, </a:t>
            </a:r>
            <a:r>
              <a:rPr lang="ru-RU" b="1" dirty="0">
                <a:latin typeface="Times New Roman" panose="02020603050405020304" pitchFamily="18" charset="0"/>
                <a:cs typeface="Times New Roman" panose="02020603050405020304" pitchFamily="18" charset="0"/>
              </a:rPr>
              <a:t>что свидетельствует об </a:t>
            </a:r>
            <a:r>
              <a:rPr lang="ru-RU" b="1" dirty="0" smtClean="0">
                <a:latin typeface="Times New Roman" panose="02020603050405020304" pitchFamily="18" charset="0"/>
                <a:cs typeface="Times New Roman" panose="02020603050405020304" pitchFamily="18" charset="0"/>
              </a:rPr>
              <a:t>ее универсальном </a:t>
            </a:r>
            <a:r>
              <a:rPr lang="ru-RU" b="1" dirty="0">
                <a:latin typeface="Times New Roman" panose="02020603050405020304" pitchFamily="18" charset="0"/>
                <a:cs typeface="Times New Roman" panose="02020603050405020304" pitchFamily="18" charset="0"/>
              </a:rPr>
              <a:t>характере и </a:t>
            </a:r>
            <a:r>
              <a:rPr lang="ru-RU" b="1" dirty="0" smtClean="0">
                <a:latin typeface="Times New Roman" panose="02020603050405020304" pitchFamily="18" charset="0"/>
                <a:cs typeface="Times New Roman" panose="02020603050405020304" pitchFamily="18" charset="0"/>
              </a:rPr>
              <a:t>масштабах.</a:t>
            </a:r>
          </a:p>
          <a:p>
            <a:pPr algn="just"/>
            <a:r>
              <a:rPr lang="ru-RU" b="1" dirty="0" smtClean="0">
                <a:latin typeface="Times New Roman" panose="02020603050405020304" pitchFamily="18" charset="0"/>
                <a:cs typeface="Times New Roman" panose="02020603050405020304" pitchFamily="18" charset="0"/>
              </a:rPr>
              <a:t> </a:t>
            </a:r>
            <a:endParaRPr lang="ru-RU" dirty="0"/>
          </a:p>
        </p:txBody>
      </p:sp>
      <p:pic>
        <p:nvPicPr>
          <p:cNvPr id="19" name="Рисунок 18"/>
          <p:cNvPicPr>
            <a:picLocks noChangeAspect="1"/>
          </p:cNvPicPr>
          <p:nvPr/>
        </p:nvPicPr>
        <p:blipFill>
          <a:blip r:embed="rId7"/>
          <a:stretch>
            <a:fillRect/>
          </a:stretch>
        </p:blipFill>
        <p:spPr>
          <a:xfrm>
            <a:off x="107504" y="12652"/>
            <a:ext cx="902292" cy="896068"/>
          </a:xfrm>
          <a:prstGeom prst="rect">
            <a:avLst/>
          </a:prstGeom>
        </p:spPr>
      </p:pic>
    </p:spTree>
    <p:extLst>
      <p:ext uri="{BB962C8B-B14F-4D97-AF65-F5344CB8AC3E}">
        <p14:creationId xmlns:p14="http://schemas.microsoft.com/office/powerpoint/2010/main" val="2674707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8"/>
            <a:ext cx="9144000" cy="5579797"/>
          </a:xfrm>
          <a:prstGeom prst="rect">
            <a:avLst/>
          </a:prstGeom>
          <a:effectLst>
            <a:outerShdw blurRad="444500" dist="50800" dir="5400000" algn="ctr" rotWithShape="0">
              <a:schemeClr val="bg2">
                <a:alpha val="0"/>
              </a:schemeClr>
            </a:outerShdw>
            <a:softEdge rad="1270000"/>
          </a:effectLst>
        </p:spPr>
      </p:pic>
      <p:pic>
        <p:nvPicPr>
          <p:cNvPr id="13314" name="Picture 2" descr="https://pbs.twimg.com/profile_banners/302686422/1433964380/1500x500"/>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Effect>
                      <a14:colorTemperature colorTemp="6000"/>
                    </a14:imgEffect>
                    <a14:imgEffect>
                      <a14:brightnessContrast bright="11000" contrast="-20000"/>
                    </a14:imgEffect>
                  </a14:imgLayer>
                </a14:imgProps>
              </a:ext>
              <a:ext uri="{28A0092B-C50C-407E-A947-70E740481C1C}">
                <a14:useLocalDpi xmlns:a14="http://schemas.microsoft.com/office/drawing/2010/main" val="0"/>
              </a:ext>
            </a:extLst>
          </a:blip>
          <a:srcRect t="147" r="4356" b="7844"/>
          <a:stretch/>
        </p:blipFill>
        <p:spPr bwMode="auto">
          <a:xfrm>
            <a:off x="0" y="5208930"/>
            <a:ext cx="9144000" cy="1624379"/>
          </a:xfrm>
          <a:prstGeom prst="rect">
            <a:avLst/>
          </a:prstGeom>
          <a:ln>
            <a:noFill/>
          </a:ln>
          <a:effectLst>
            <a:outerShdw dir="2700000" algn="tl" rotWithShape="0">
              <a:schemeClr val="bg2">
                <a:lumMod val="90000"/>
                <a:alpha val="8000"/>
              </a:schemeClr>
            </a:outerShdw>
          </a:effectLst>
          <a:extLst>
            <a:ext uri="{909E8E84-426E-40DD-AFC4-6F175D3DCCD1}">
              <a14:hiddenFill xmlns:a14="http://schemas.microsoft.com/office/drawing/2010/main">
                <a:solidFill>
                  <a:srgbClr val="FFFFFF"/>
                </a:solidFill>
              </a14:hiddenFill>
            </a:ext>
          </a:extLst>
        </p:spPr>
      </p:pic>
      <p:sp>
        <p:nvSpPr>
          <p:cNvPr id="6" name="Объект 2"/>
          <p:cNvSpPr>
            <a:spLocks noGrp="1"/>
          </p:cNvSpPr>
          <p:nvPr>
            <p:ph idx="1"/>
          </p:nvPr>
        </p:nvSpPr>
        <p:spPr>
          <a:xfrm>
            <a:off x="4860032" y="908721"/>
            <a:ext cx="4125144" cy="1224136"/>
          </a:xfrm>
        </p:spPr>
        <p:txBody>
          <a:bodyPr>
            <a:noAutofit/>
          </a:bodyPr>
          <a:lstStyle/>
          <a:p>
            <a:pPr marL="0" indent="0" algn="just">
              <a:buNone/>
            </a:pPr>
            <a:r>
              <a:rPr lang="ru-RU" sz="1600" b="1" dirty="0" smtClean="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p:txBody>
      </p:sp>
      <p:sp>
        <p:nvSpPr>
          <p:cNvPr id="2" name="TextBox 1"/>
          <p:cNvSpPr txBox="1"/>
          <p:nvPr/>
        </p:nvSpPr>
        <p:spPr>
          <a:xfrm>
            <a:off x="395536" y="1209057"/>
            <a:ext cx="8496944" cy="830997"/>
          </a:xfrm>
          <a:prstGeom prst="rect">
            <a:avLst/>
          </a:prstGeom>
          <a:gradFill>
            <a:gsLst>
              <a:gs pos="100000">
                <a:schemeClr val="bg2">
                  <a:lumMod val="9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ru-RU" sz="1600" b="1" dirty="0"/>
              <a:t>Статья 1 </a:t>
            </a:r>
          </a:p>
          <a:p>
            <a:pPr algn="just"/>
            <a:r>
              <a:rPr lang="ru-RU" sz="1600" b="1" dirty="0" smtClean="0"/>
              <a:t>Все люди рождаются свободными и равными в своем достоинстве и правах. Они наделены разумом и совестью и должны поступать в отношении друг друга в духе братства. </a:t>
            </a:r>
            <a:endParaRPr lang="ru-RU" sz="1600" b="1" dirty="0"/>
          </a:p>
        </p:txBody>
      </p:sp>
      <p:sp>
        <p:nvSpPr>
          <p:cNvPr id="3" name="TextBox 2"/>
          <p:cNvSpPr txBox="1"/>
          <p:nvPr/>
        </p:nvSpPr>
        <p:spPr>
          <a:xfrm>
            <a:off x="395536" y="2886893"/>
            <a:ext cx="8496944" cy="1323439"/>
          </a:xfrm>
          <a:prstGeom prst="rect">
            <a:avLst/>
          </a:prstGeom>
          <a:gradFill>
            <a:gsLst>
              <a:gs pos="100000">
                <a:schemeClr val="bg2">
                  <a:lumMod val="9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ru-RU" sz="1600" b="1" dirty="0"/>
              <a:t>Статья 2</a:t>
            </a:r>
          </a:p>
          <a:p>
            <a:pPr algn="just"/>
            <a:r>
              <a:rPr lang="ru-RU" sz="1600" b="1" dirty="0"/>
              <a:t>Каждый человек должен обладать всеми правами и всеми свободами, </a:t>
            </a:r>
            <a:r>
              <a:rPr lang="ru-RU" sz="1600" b="1" dirty="0" smtClean="0"/>
              <a:t>без </a:t>
            </a:r>
            <a:r>
              <a:rPr lang="ru-RU" sz="1600" b="1" dirty="0"/>
              <a:t>какого бы то ни было различия, как-то в отношении расы, цвета кожи, пола, языка, религии, политических или иных убеждений, национального или социального происхождения, имущественного, сословного или иного положения. </a:t>
            </a:r>
          </a:p>
        </p:txBody>
      </p:sp>
      <p:sp>
        <p:nvSpPr>
          <p:cNvPr id="4" name="TextBox 3"/>
          <p:cNvSpPr txBox="1"/>
          <p:nvPr/>
        </p:nvSpPr>
        <p:spPr>
          <a:xfrm>
            <a:off x="395536" y="4880692"/>
            <a:ext cx="8496944" cy="584775"/>
          </a:xfrm>
          <a:prstGeom prst="rect">
            <a:avLst/>
          </a:prstGeom>
          <a:gradFill>
            <a:gsLst>
              <a:gs pos="96000">
                <a:schemeClr val="bg2">
                  <a:lumMod val="9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ru-RU" sz="1600" b="1" dirty="0"/>
              <a:t>Статья 3 </a:t>
            </a:r>
          </a:p>
          <a:p>
            <a:pPr algn="just"/>
            <a:r>
              <a:rPr lang="ru-RU" sz="1600" b="1" dirty="0"/>
              <a:t>Каждый человек имеет право на жизнь, на свободу и на личную неприкосновенность. </a:t>
            </a:r>
          </a:p>
        </p:txBody>
      </p:sp>
      <p:pic>
        <p:nvPicPr>
          <p:cNvPr id="14" name="Рисунок 13"/>
          <p:cNvPicPr>
            <a:picLocks noChangeAspect="1"/>
          </p:cNvPicPr>
          <p:nvPr/>
        </p:nvPicPr>
        <p:blipFill>
          <a:blip r:embed="rId6"/>
          <a:stretch>
            <a:fillRect/>
          </a:stretch>
        </p:blipFill>
        <p:spPr>
          <a:xfrm>
            <a:off x="107504" y="-15249"/>
            <a:ext cx="902292" cy="896068"/>
          </a:xfrm>
          <a:prstGeom prst="rect">
            <a:avLst/>
          </a:prstGeom>
        </p:spPr>
      </p:pic>
      <p:sp>
        <p:nvSpPr>
          <p:cNvPr id="9" name="TextBox 8"/>
          <p:cNvSpPr txBox="1"/>
          <p:nvPr/>
        </p:nvSpPr>
        <p:spPr>
          <a:xfrm>
            <a:off x="2557575" y="385528"/>
            <a:ext cx="5213094" cy="461665"/>
          </a:xfrm>
          <a:prstGeom prst="rect">
            <a:avLst/>
          </a:prstGeom>
          <a:noFill/>
        </p:spPr>
        <p:txBody>
          <a:bodyPr wrap="none" rtlCol="0">
            <a:spAutoFit/>
          </a:bodyPr>
          <a:lstStyle/>
          <a:p>
            <a:r>
              <a:rPr lang="ru-RU" sz="2400" b="1" dirty="0" smtClean="0"/>
              <a:t>Всеобщая декларация прав человека</a:t>
            </a:r>
            <a:endParaRPr lang="ru-RU" sz="2400" b="1" dirty="0"/>
          </a:p>
        </p:txBody>
      </p:sp>
    </p:spTree>
    <p:extLst>
      <p:ext uri="{BB962C8B-B14F-4D97-AF65-F5344CB8AC3E}">
        <p14:creationId xmlns:p14="http://schemas.microsoft.com/office/powerpoint/2010/main" val="3997203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99392"/>
            <a:ext cx="9144000" cy="5579797"/>
          </a:xfrm>
          <a:prstGeom prst="rect">
            <a:avLst/>
          </a:prstGeom>
          <a:effectLst>
            <a:outerShdw blurRad="444500" dist="50800" dir="5400000" algn="ctr" rotWithShape="0">
              <a:schemeClr val="bg2">
                <a:alpha val="0"/>
              </a:schemeClr>
            </a:outerShdw>
            <a:softEdge rad="1270000"/>
          </a:effectLst>
        </p:spPr>
      </p:pic>
      <p:pic>
        <p:nvPicPr>
          <p:cNvPr id="13314" name="Picture 2" descr="https://pbs.twimg.com/profile_banners/302686422/1433964380/1500x500"/>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Effect>
                      <a14:colorTemperature colorTemp="6000"/>
                    </a14:imgEffect>
                    <a14:imgEffect>
                      <a14:brightnessContrast bright="11000" contrast="-20000"/>
                    </a14:imgEffect>
                  </a14:imgLayer>
                </a14:imgProps>
              </a:ext>
              <a:ext uri="{28A0092B-C50C-407E-A947-70E740481C1C}">
                <a14:useLocalDpi xmlns:a14="http://schemas.microsoft.com/office/drawing/2010/main" val="0"/>
              </a:ext>
            </a:extLst>
          </a:blip>
          <a:srcRect t="147" r="4356" b="7844"/>
          <a:stretch/>
        </p:blipFill>
        <p:spPr bwMode="auto">
          <a:xfrm>
            <a:off x="0" y="5208930"/>
            <a:ext cx="9144000" cy="1624379"/>
          </a:xfrm>
          <a:prstGeom prst="rect">
            <a:avLst/>
          </a:prstGeom>
          <a:ln>
            <a:noFill/>
          </a:ln>
          <a:effectLst>
            <a:outerShdw dir="2700000" algn="tl" rotWithShape="0">
              <a:schemeClr val="bg2">
                <a:lumMod val="90000"/>
                <a:alpha val="8000"/>
              </a:schemeClr>
            </a:outerShdw>
          </a:effectLst>
          <a:extLst>
            <a:ext uri="{909E8E84-426E-40DD-AFC4-6F175D3DCCD1}">
              <a14:hiddenFill xmlns:a14="http://schemas.microsoft.com/office/drawing/2010/main">
                <a:solidFill>
                  <a:srgbClr val="FFFFFF"/>
                </a:solidFill>
              </a14:hiddenFill>
            </a:ext>
          </a:extLst>
        </p:spPr>
      </p:pic>
      <p:sp>
        <p:nvSpPr>
          <p:cNvPr id="6" name="Объект 2"/>
          <p:cNvSpPr>
            <a:spLocks noGrp="1"/>
          </p:cNvSpPr>
          <p:nvPr>
            <p:ph idx="1"/>
          </p:nvPr>
        </p:nvSpPr>
        <p:spPr>
          <a:xfrm>
            <a:off x="4860032" y="908721"/>
            <a:ext cx="4125144" cy="1224136"/>
          </a:xfrm>
        </p:spPr>
        <p:txBody>
          <a:bodyPr>
            <a:noAutofit/>
          </a:bodyPr>
          <a:lstStyle/>
          <a:p>
            <a:pPr marL="0" indent="0" algn="just">
              <a:buNone/>
            </a:pPr>
            <a:r>
              <a:rPr lang="ru-RU" sz="1600" b="1" dirty="0" smtClean="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p:txBody>
      </p:sp>
      <p:sp>
        <p:nvSpPr>
          <p:cNvPr id="2" name="TextBox 1"/>
          <p:cNvSpPr txBox="1"/>
          <p:nvPr/>
        </p:nvSpPr>
        <p:spPr>
          <a:xfrm>
            <a:off x="196294" y="1245525"/>
            <a:ext cx="8658708" cy="830997"/>
          </a:xfrm>
          <a:prstGeom prst="rect">
            <a:avLst/>
          </a:prstGeom>
          <a:gradFill>
            <a:gsLst>
              <a:gs pos="100000">
                <a:schemeClr val="bg2">
                  <a:lumMod val="9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ru-RU" sz="1600" b="1" dirty="0"/>
              <a:t>Статья 4 </a:t>
            </a:r>
          </a:p>
          <a:p>
            <a:r>
              <a:rPr lang="ru-RU" sz="1600" b="1" dirty="0"/>
              <a:t>Никто не должен содержаться в рабстве или в подневольном состоянии; рабство и работорговля запрещаются во всех их видах. </a:t>
            </a:r>
          </a:p>
        </p:txBody>
      </p:sp>
      <p:sp>
        <p:nvSpPr>
          <p:cNvPr id="3" name="TextBox 2"/>
          <p:cNvSpPr txBox="1"/>
          <p:nvPr/>
        </p:nvSpPr>
        <p:spPr>
          <a:xfrm>
            <a:off x="251520" y="2935276"/>
            <a:ext cx="8658708" cy="830997"/>
          </a:xfrm>
          <a:prstGeom prst="rect">
            <a:avLst/>
          </a:prstGeom>
          <a:gradFill>
            <a:gsLst>
              <a:gs pos="100000">
                <a:schemeClr val="bg2">
                  <a:lumMod val="9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ru-RU" sz="1600" b="1" dirty="0"/>
              <a:t>Статья 5 </a:t>
            </a:r>
          </a:p>
          <a:p>
            <a:r>
              <a:rPr lang="ru-RU" sz="1600" b="1" dirty="0"/>
              <a:t>Никто не должен подвергаться пыткам или жестоким, бесчеловечным или унижающим его достоинство обращению и наказанию</a:t>
            </a:r>
            <a:r>
              <a:rPr lang="ru-RU" sz="1600" b="1" dirty="0" smtClean="0"/>
              <a:t>.</a:t>
            </a:r>
            <a:endParaRPr lang="ru-RU" sz="2200" b="1" dirty="0"/>
          </a:p>
        </p:txBody>
      </p:sp>
      <p:sp>
        <p:nvSpPr>
          <p:cNvPr id="4" name="TextBox 3"/>
          <p:cNvSpPr txBox="1"/>
          <p:nvPr/>
        </p:nvSpPr>
        <p:spPr>
          <a:xfrm>
            <a:off x="223907" y="4560761"/>
            <a:ext cx="8658708" cy="830997"/>
          </a:xfrm>
          <a:prstGeom prst="rect">
            <a:avLst/>
          </a:prstGeom>
          <a:gradFill>
            <a:gsLst>
              <a:gs pos="100000">
                <a:schemeClr val="bg2">
                  <a:lumMod val="9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ru-RU" sz="1600" b="1" dirty="0"/>
              <a:t>Статья 7 </a:t>
            </a:r>
          </a:p>
          <a:p>
            <a:r>
              <a:rPr lang="ru-RU" sz="1600" b="1" dirty="0"/>
              <a:t>Все люди равны перед законом и имеют право, без всякого различия, на равную защиту </a:t>
            </a:r>
            <a:r>
              <a:rPr lang="ru-RU" sz="1600" b="1" dirty="0" smtClean="0"/>
              <a:t>закона</a:t>
            </a:r>
            <a:endParaRPr lang="ru-RU" sz="2200" b="1" dirty="0"/>
          </a:p>
        </p:txBody>
      </p:sp>
      <p:pic>
        <p:nvPicPr>
          <p:cNvPr id="14" name="Рисунок 13"/>
          <p:cNvPicPr>
            <a:picLocks noChangeAspect="1"/>
          </p:cNvPicPr>
          <p:nvPr/>
        </p:nvPicPr>
        <p:blipFill>
          <a:blip r:embed="rId6"/>
          <a:stretch>
            <a:fillRect/>
          </a:stretch>
        </p:blipFill>
        <p:spPr>
          <a:xfrm>
            <a:off x="107504" y="-15249"/>
            <a:ext cx="902292" cy="896068"/>
          </a:xfrm>
          <a:prstGeom prst="rect">
            <a:avLst/>
          </a:prstGeom>
        </p:spPr>
      </p:pic>
      <p:sp>
        <p:nvSpPr>
          <p:cNvPr id="5" name="Прямоугольник 4"/>
          <p:cNvSpPr/>
          <p:nvPr/>
        </p:nvSpPr>
        <p:spPr>
          <a:xfrm>
            <a:off x="2123728" y="342234"/>
            <a:ext cx="5213094" cy="461665"/>
          </a:xfrm>
          <a:prstGeom prst="rect">
            <a:avLst/>
          </a:prstGeom>
        </p:spPr>
        <p:txBody>
          <a:bodyPr wrap="none">
            <a:spAutoFit/>
          </a:bodyPr>
          <a:lstStyle/>
          <a:p>
            <a:r>
              <a:rPr lang="ru-RU" sz="2400" b="1" dirty="0"/>
              <a:t>Всеобщая декларация прав человека</a:t>
            </a:r>
          </a:p>
        </p:txBody>
      </p:sp>
    </p:spTree>
    <p:extLst>
      <p:ext uri="{BB962C8B-B14F-4D97-AF65-F5344CB8AC3E}">
        <p14:creationId xmlns:p14="http://schemas.microsoft.com/office/powerpoint/2010/main" val="1114299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99392"/>
            <a:ext cx="9144000" cy="5579797"/>
          </a:xfrm>
          <a:prstGeom prst="rect">
            <a:avLst/>
          </a:prstGeom>
          <a:effectLst>
            <a:outerShdw blurRad="444500" dist="50800" dir="5400000" algn="ctr" rotWithShape="0">
              <a:schemeClr val="bg2">
                <a:alpha val="0"/>
              </a:schemeClr>
            </a:outerShdw>
            <a:softEdge rad="1270000"/>
          </a:effectLst>
        </p:spPr>
      </p:pic>
      <p:pic>
        <p:nvPicPr>
          <p:cNvPr id="13314" name="Picture 2" descr="https://pbs.twimg.com/profile_banners/302686422/1433964380/1500x500"/>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Effect>
                      <a14:colorTemperature colorTemp="6000"/>
                    </a14:imgEffect>
                    <a14:imgEffect>
                      <a14:brightnessContrast bright="11000" contrast="-20000"/>
                    </a14:imgEffect>
                  </a14:imgLayer>
                </a14:imgProps>
              </a:ext>
              <a:ext uri="{28A0092B-C50C-407E-A947-70E740481C1C}">
                <a14:useLocalDpi xmlns:a14="http://schemas.microsoft.com/office/drawing/2010/main" val="0"/>
              </a:ext>
            </a:extLst>
          </a:blip>
          <a:srcRect t="147" r="4356" b="7844"/>
          <a:stretch/>
        </p:blipFill>
        <p:spPr bwMode="auto">
          <a:xfrm>
            <a:off x="0" y="5208930"/>
            <a:ext cx="9144000" cy="1624379"/>
          </a:xfrm>
          <a:prstGeom prst="rect">
            <a:avLst/>
          </a:prstGeom>
          <a:ln>
            <a:noFill/>
          </a:ln>
          <a:effectLst>
            <a:outerShdw dir="2700000" algn="tl" rotWithShape="0">
              <a:schemeClr val="bg2">
                <a:lumMod val="90000"/>
                <a:alpha val="8000"/>
              </a:schemeClr>
            </a:outerShdw>
          </a:effectLst>
          <a:extLst>
            <a:ext uri="{909E8E84-426E-40DD-AFC4-6F175D3DCCD1}">
              <a14:hiddenFill xmlns:a14="http://schemas.microsoft.com/office/drawing/2010/main">
                <a:solidFill>
                  <a:srgbClr val="FFFFFF"/>
                </a:solidFill>
              </a14:hiddenFill>
            </a:ext>
          </a:extLst>
        </p:spPr>
      </p:pic>
      <p:sp>
        <p:nvSpPr>
          <p:cNvPr id="6" name="Объект 2"/>
          <p:cNvSpPr>
            <a:spLocks noGrp="1"/>
          </p:cNvSpPr>
          <p:nvPr>
            <p:ph idx="1"/>
          </p:nvPr>
        </p:nvSpPr>
        <p:spPr>
          <a:xfrm>
            <a:off x="4860032" y="908721"/>
            <a:ext cx="4125144" cy="1224136"/>
          </a:xfrm>
        </p:spPr>
        <p:txBody>
          <a:bodyPr>
            <a:noAutofit/>
          </a:bodyPr>
          <a:lstStyle/>
          <a:p>
            <a:pPr marL="0" indent="0" algn="just">
              <a:buNone/>
            </a:pPr>
            <a:r>
              <a:rPr lang="ru-RU" sz="1600" b="1" dirty="0" smtClean="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p:txBody>
      </p:sp>
      <p:sp>
        <p:nvSpPr>
          <p:cNvPr id="3" name="TextBox 2"/>
          <p:cNvSpPr txBox="1"/>
          <p:nvPr/>
        </p:nvSpPr>
        <p:spPr>
          <a:xfrm>
            <a:off x="719064" y="1166846"/>
            <a:ext cx="7920880" cy="707886"/>
          </a:xfrm>
          <a:prstGeom prst="rect">
            <a:avLst/>
          </a:prstGeom>
          <a:gradFill>
            <a:gsLst>
              <a:gs pos="100000">
                <a:schemeClr val="bg2">
                  <a:lumMod val="9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ru-RU" sz="4000" b="1" dirty="0" smtClean="0"/>
              <a:t>Всего в декларации 30 статей</a:t>
            </a:r>
            <a:endParaRPr lang="ru-RU" sz="4000" b="1" dirty="0"/>
          </a:p>
        </p:txBody>
      </p:sp>
      <p:pic>
        <p:nvPicPr>
          <p:cNvPr id="14" name="Рисунок 13"/>
          <p:cNvPicPr>
            <a:picLocks noChangeAspect="1"/>
          </p:cNvPicPr>
          <p:nvPr/>
        </p:nvPicPr>
        <p:blipFill>
          <a:blip r:embed="rId6"/>
          <a:stretch>
            <a:fillRect/>
          </a:stretch>
        </p:blipFill>
        <p:spPr>
          <a:xfrm>
            <a:off x="107504" y="-15249"/>
            <a:ext cx="902292" cy="896068"/>
          </a:xfrm>
          <a:prstGeom prst="rect">
            <a:avLst/>
          </a:prstGeom>
        </p:spPr>
      </p:pic>
      <p:sp>
        <p:nvSpPr>
          <p:cNvPr id="5" name="Прямоугольник 4"/>
          <p:cNvSpPr/>
          <p:nvPr/>
        </p:nvSpPr>
        <p:spPr>
          <a:xfrm>
            <a:off x="2504494" y="330720"/>
            <a:ext cx="5307866" cy="461665"/>
          </a:xfrm>
          <a:prstGeom prst="rect">
            <a:avLst/>
          </a:prstGeom>
        </p:spPr>
        <p:txBody>
          <a:bodyPr wrap="square">
            <a:spAutoFit/>
          </a:bodyPr>
          <a:lstStyle/>
          <a:p>
            <a:r>
              <a:rPr lang="ru-RU" sz="2400" b="1" dirty="0"/>
              <a:t>Всеобщая декларация прав человека</a:t>
            </a:r>
          </a:p>
        </p:txBody>
      </p:sp>
      <p:sp>
        <p:nvSpPr>
          <p:cNvPr id="8" name="TextBox 7"/>
          <p:cNvSpPr txBox="1"/>
          <p:nvPr/>
        </p:nvSpPr>
        <p:spPr>
          <a:xfrm>
            <a:off x="755576" y="2956304"/>
            <a:ext cx="7884368" cy="769441"/>
          </a:xfrm>
          <a:prstGeom prst="rect">
            <a:avLst/>
          </a:prstGeom>
          <a:gradFill>
            <a:gsLst>
              <a:gs pos="100000">
                <a:schemeClr val="bg2">
                  <a:lumMod val="9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ru-RU" sz="2000" b="1" dirty="0" smtClean="0"/>
              <a:t>На основе </a:t>
            </a:r>
            <a:r>
              <a:rPr lang="ru-RU" sz="2400" b="1" dirty="0" smtClean="0"/>
              <a:t>Всеобщей</a:t>
            </a:r>
            <a:r>
              <a:rPr lang="ru-RU" sz="2000" b="1" dirty="0" smtClean="0"/>
              <a:t> </a:t>
            </a:r>
            <a:r>
              <a:rPr lang="ru-RU" sz="2400" b="1" dirty="0" smtClean="0"/>
              <a:t>декларации прав человека </a:t>
            </a:r>
            <a:r>
              <a:rPr lang="ru-RU" sz="2000" b="1" dirty="0" smtClean="0"/>
              <a:t>приняты основные законы многих государств</a:t>
            </a:r>
            <a:endParaRPr lang="ru-RU" sz="2000" b="1" dirty="0"/>
          </a:p>
        </p:txBody>
      </p:sp>
    </p:spTree>
    <p:extLst>
      <p:ext uri="{BB962C8B-B14F-4D97-AF65-F5344CB8AC3E}">
        <p14:creationId xmlns:p14="http://schemas.microsoft.com/office/powerpoint/2010/main" val="1795194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pbs.twimg.com/profile_banners/302686422/1433964380/1500x500"/>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6000"/>
                    </a14:imgEffect>
                    <a14:imgEffect>
                      <a14:brightnessContrast bright="11000" contrast="-20000"/>
                    </a14:imgEffect>
                  </a14:imgLayer>
                </a14:imgProps>
              </a:ext>
              <a:ext uri="{28A0092B-C50C-407E-A947-70E740481C1C}">
                <a14:useLocalDpi xmlns:a14="http://schemas.microsoft.com/office/drawing/2010/main" val="0"/>
              </a:ext>
            </a:extLst>
          </a:blip>
          <a:srcRect t="147" r="4356" b="7844"/>
          <a:stretch/>
        </p:blipFill>
        <p:spPr bwMode="auto">
          <a:xfrm>
            <a:off x="0" y="5589240"/>
            <a:ext cx="9144000" cy="1268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Объект 2"/>
          <p:cNvSpPr>
            <a:spLocks noGrp="1"/>
          </p:cNvSpPr>
          <p:nvPr>
            <p:ph idx="1"/>
          </p:nvPr>
        </p:nvSpPr>
        <p:spPr>
          <a:xfrm>
            <a:off x="4860032" y="908721"/>
            <a:ext cx="4125144" cy="1224136"/>
          </a:xfrm>
        </p:spPr>
        <p:txBody>
          <a:bodyPr>
            <a:noAutofit/>
          </a:bodyPr>
          <a:lstStyle/>
          <a:p>
            <a:pPr marL="0" indent="0" algn="just">
              <a:buNone/>
            </a:pPr>
            <a:r>
              <a:rPr lang="ru-RU" sz="1600" b="1" dirty="0" smtClean="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p:txBody>
      </p:sp>
      <p:pic>
        <p:nvPicPr>
          <p:cNvPr id="4" name="Рисунок 3" descr="https://kotelnichnews.ru/wp-content/uploads/2020/02/Kirovchane-podderzhivayut-popravki-v-Konstitutsiyu-RF-po-voprosu-semejnyh-tsennostej.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4092" y="1252209"/>
            <a:ext cx="4608512" cy="3195907"/>
          </a:xfrm>
          <a:prstGeom prst="rect">
            <a:avLst/>
          </a:prstGeom>
          <a:noFill/>
          <a:ln>
            <a:noFill/>
          </a:ln>
        </p:spPr>
      </p:pic>
      <p:pic>
        <p:nvPicPr>
          <p:cNvPr id="5" name="Рисунок 4"/>
          <p:cNvPicPr>
            <a:picLocks noChangeAspect="1"/>
          </p:cNvPicPr>
          <p:nvPr/>
        </p:nvPicPr>
        <p:blipFill>
          <a:blip r:embed="rId5"/>
          <a:stretch>
            <a:fillRect/>
          </a:stretch>
        </p:blipFill>
        <p:spPr>
          <a:xfrm>
            <a:off x="107504" y="-15249"/>
            <a:ext cx="902292" cy="896068"/>
          </a:xfrm>
          <a:prstGeom prst="rect">
            <a:avLst/>
          </a:prstGeom>
        </p:spPr>
      </p:pic>
      <p:sp>
        <p:nvSpPr>
          <p:cNvPr id="2" name="TextBox 1"/>
          <p:cNvSpPr txBox="1"/>
          <p:nvPr/>
        </p:nvSpPr>
        <p:spPr>
          <a:xfrm>
            <a:off x="960813" y="160736"/>
            <a:ext cx="8085584" cy="830997"/>
          </a:xfrm>
          <a:prstGeom prst="rect">
            <a:avLst/>
          </a:prstGeom>
          <a:noFill/>
        </p:spPr>
        <p:txBody>
          <a:bodyPr wrap="square" rtlCol="0">
            <a:spAutoFit/>
          </a:bodyPr>
          <a:lstStyle/>
          <a:p>
            <a:pPr algn="ctr"/>
            <a:r>
              <a:rPr lang="ru-RU" sz="2400" b="1" dirty="0" smtClean="0"/>
              <a:t>Основной закон Российской Федерации – </a:t>
            </a:r>
          </a:p>
          <a:p>
            <a:pPr algn="ctr"/>
            <a:r>
              <a:rPr lang="ru-RU" sz="2400" b="1" dirty="0" smtClean="0"/>
              <a:t>КОНСТИТУЦИЯ РОССИЙСКОЙ ФЕДЕРАЦИИ</a:t>
            </a:r>
            <a:endParaRPr lang="ru-RU" sz="2400" b="1" dirty="0"/>
          </a:p>
        </p:txBody>
      </p:sp>
      <p:sp>
        <p:nvSpPr>
          <p:cNvPr id="3" name="TextBox 2"/>
          <p:cNvSpPr txBox="1"/>
          <p:nvPr/>
        </p:nvSpPr>
        <p:spPr>
          <a:xfrm>
            <a:off x="200995" y="4695512"/>
            <a:ext cx="8742009" cy="830997"/>
          </a:xfrm>
          <a:prstGeom prst="rect">
            <a:avLst/>
          </a:prstGeom>
          <a:noFill/>
        </p:spPr>
        <p:txBody>
          <a:bodyPr wrap="none" rtlCol="0">
            <a:spAutoFit/>
          </a:bodyPr>
          <a:lstStyle/>
          <a:p>
            <a:pPr algn="ctr"/>
            <a:r>
              <a:rPr lang="ru-RU" b="1" dirty="0" smtClean="0"/>
              <a:t>В</a:t>
            </a:r>
            <a:r>
              <a:rPr lang="ru-RU" dirty="0" smtClean="0"/>
              <a:t> </a:t>
            </a:r>
            <a:r>
              <a:rPr lang="ru-RU" b="1" dirty="0" smtClean="0"/>
              <a:t>Конституции Российской Федерации закреплены основные </a:t>
            </a:r>
            <a:r>
              <a:rPr lang="ru-RU" sz="2400" b="1" dirty="0" smtClean="0"/>
              <a:t>права и свободы </a:t>
            </a:r>
          </a:p>
          <a:p>
            <a:pPr algn="ctr"/>
            <a:r>
              <a:rPr lang="ru-RU" sz="2400" b="1" dirty="0" smtClean="0"/>
              <a:t>человека </a:t>
            </a:r>
            <a:r>
              <a:rPr lang="ru-RU" b="1" dirty="0" smtClean="0"/>
              <a:t>в нашей стране</a:t>
            </a:r>
            <a:endParaRPr lang="ru-RU" b="1" dirty="0"/>
          </a:p>
        </p:txBody>
      </p:sp>
    </p:spTree>
    <p:extLst>
      <p:ext uri="{BB962C8B-B14F-4D97-AF65-F5344CB8AC3E}">
        <p14:creationId xmlns:p14="http://schemas.microsoft.com/office/powerpoint/2010/main" val="2484093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52736"/>
            <a:ext cx="5494893" cy="4121170"/>
          </a:xfrm>
          <a:prstGeom prst="rect">
            <a:avLst/>
          </a:prstGeom>
          <a:effectLst>
            <a:softEdge rad="825500"/>
          </a:effectLst>
        </p:spPr>
      </p:pic>
      <p:pic>
        <p:nvPicPr>
          <p:cNvPr id="13314" name="Picture 2" descr="https://pbs.twimg.com/profile_banners/302686422/1433964380/1500x500"/>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colorTemperature colorTemp="6000"/>
                    </a14:imgEffect>
                    <a14:imgEffect>
                      <a14:brightnessContrast bright="11000" contrast="-20000"/>
                    </a14:imgEffect>
                  </a14:imgLayer>
                </a14:imgProps>
              </a:ext>
              <a:ext uri="{28A0092B-C50C-407E-A947-70E740481C1C}">
                <a14:useLocalDpi xmlns:a14="http://schemas.microsoft.com/office/drawing/2010/main" val="0"/>
              </a:ext>
            </a:extLst>
          </a:blip>
          <a:srcRect t="147" r="4356" b="7844"/>
          <a:stretch/>
        </p:blipFill>
        <p:spPr bwMode="auto">
          <a:xfrm>
            <a:off x="0" y="5661248"/>
            <a:ext cx="9144000" cy="11967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Рисунок 9"/>
          <p:cNvPicPr>
            <a:picLocks noChangeAspect="1"/>
          </p:cNvPicPr>
          <p:nvPr/>
        </p:nvPicPr>
        <p:blipFill>
          <a:blip r:embed="rId5"/>
          <a:stretch>
            <a:fillRect/>
          </a:stretch>
        </p:blipFill>
        <p:spPr>
          <a:xfrm>
            <a:off x="35133" y="116632"/>
            <a:ext cx="902292" cy="896068"/>
          </a:xfrm>
          <a:prstGeom prst="rect">
            <a:avLst/>
          </a:prstGeom>
        </p:spPr>
      </p:pic>
      <p:pic>
        <p:nvPicPr>
          <p:cNvPr id="11" name="Рисунок 10" descr="https://kotelnichnews.ru/wp-content/uploads/2020/02/Kirovchane-podderzhivayut-popravki-v-Konstitutsiyu-RF-po-voprosu-semejnyh-tsennostej.jpe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192" y="0"/>
            <a:ext cx="2843808" cy="2071163"/>
          </a:xfrm>
          <a:prstGeom prst="rect">
            <a:avLst/>
          </a:prstGeom>
          <a:noFill/>
          <a:ln>
            <a:noFill/>
          </a:ln>
        </p:spPr>
      </p:pic>
      <p:sp>
        <p:nvSpPr>
          <p:cNvPr id="3" name="TextBox 2"/>
          <p:cNvSpPr txBox="1"/>
          <p:nvPr/>
        </p:nvSpPr>
        <p:spPr>
          <a:xfrm>
            <a:off x="1115616" y="332656"/>
            <a:ext cx="4799435" cy="954107"/>
          </a:xfrm>
          <a:prstGeom prst="rect">
            <a:avLst/>
          </a:prstGeom>
          <a:gradFill>
            <a:gsLst>
              <a:gs pos="100000">
                <a:schemeClr val="accent1">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ru-RU" b="1" dirty="0"/>
              <a:t>Статья 20</a:t>
            </a:r>
            <a:endParaRPr lang="ru-RU" dirty="0"/>
          </a:p>
          <a:p>
            <a:r>
              <a:rPr lang="ru-RU" dirty="0" smtClean="0"/>
              <a:t> </a:t>
            </a:r>
            <a:r>
              <a:rPr lang="ru-RU" sz="2000" dirty="0"/>
              <a:t>Каждый имеет право на </a:t>
            </a:r>
            <a:r>
              <a:rPr lang="ru-RU" sz="2000" dirty="0" smtClean="0"/>
              <a:t>жизнь.</a:t>
            </a:r>
          </a:p>
          <a:p>
            <a:endParaRPr lang="ru-RU" dirty="0"/>
          </a:p>
        </p:txBody>
      </p:sp>
      <p:sp>
        <p:nvSpPr>
          <p:cNvPr id="2" name="TextBox 1"/>
          <p:cNvSpPr txBox="1"/>
          <p:nvPr/>
        </p:nvSpPr>
        <p:spPr>
          <a:xfrm>
            <a:off x="2612207" y="4704205"/>
            <a:ext cx="6336704" cy="1200329"/>
          </a:xfrm>
          <a:prstGeom prst="rect">
            <a:avLst/>
          </a:prstGeom>
          <a:gradFill>
            <a:gsLst>
              <a:gs pos="100000">
                <a:schemeClr val="accent1">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ru-RU" b="1" dirty="0"/>
              <a:t>Статья 21</a:t>
            </a:r>
            <a:endParaRPr lang="ru-RU" dirty="0"/>
          </a:p>
          <a:p>
            <a:r>
              <a:rPr lang="ru-RU" dirty="0"/>
              <a:t>Никто не должен подвергаться пыткам, насилию, жестокому или унижающему человеческое достоинство обращению. </a:t>
            </a:r>
          </a:p>
          <a:p>
            <a:endParaRPr lang="ru-RU" dirty="0"/>
          </a:p>
        </p:txBody>
      </p:sp>
    </p:spTree>
    <p:extLst>
      <p:ext uri="{BB962C8B-B14F-4D97-AF65-F5344CB8AC3E}">
        <p14:creationId xmlns:p14="http://schemas.microsoft.com/office/powerpoint/2010/main" val="3735695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1294</TotalTime>
  <Words>803</Words>
  <Application>Microsoft Office PowerPoint</Application>
  <PresentationFormat>Экран (4:3)</PresentationFormat>
  <Paragraphs>112</Paragraphs>
  <Slides>16</Slides>
  <Notes>4</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Calibri</vt:lpstr>
      <vt:lpstr>Times New Roman</vt:lpstr>
      <vt:lpstr>Тема Office</vt:lpstr>
      <vt:lpstr>    УПОЛНОМОЧЕННЫЙ ПО ПРАВАМ ЧЕЛОВЕКА В ТВЕРСКОЙ ОБЛАСТИ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House</dc:creator>
  <cp:lastModifiedBy>User</cp:lastModifiedBy>
  <cp:revision>126</cp:revision>
  <cp:lastPrinted>2016-12-28T11:03:46Z</cp:lastPrinted>
  <dcterms:created xsi:type="dcterms:W3CDTF">2016-12-27T15:59:29Z</dcterms:created>
  <dcterms:modified xsi:type="dcterms:W3CDTF">2020-12-07T14:35:31Z</dcterms:modified>
</cp:coreProperties>
</file>