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embeddings/oleObject1.xlsx" ContentType="application/vnd.openxmlformats-officedocument.spreadsheetml.sheet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2.jpeg" ContentType="image/jpe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png" ContentType="image/png"/>
  <Override PartName="/ppt/media/image13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864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8640"/>
          </a:xfrm>
          <a:prstGeom prst="rect">
            <a:avLst/>
          </a:prstGeom>
        </p:spPr>
        <p:txBody>
          <a:bodyPr lIns="90000" rIns="90000" tIns="46800" bIns="46800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latin typeface="Times New Roman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Img"/>
          </p:nvPr>
        </p:nvSpPr>
        <p:spPr>
          <a:xfrm>
            <a:off x="1371600" y="1142640"/>
            <a:ext cx="4114800" cy="308628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864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82B72643-C7E2-4171-ABC5-2968DC869236}" type="slidenum">
              <a:rPr b="0" lang="ru-RU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800" cy="308628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280"/>
            <a:ext cx="5486400" cy="3600360"/>
          </a:xfrm>
          <a:prstGeom prst="rect">
            <a:avLst/>
          </a:prstGeom>
        </p:spPr>
        <p:txBody>
          <a:bodyPr lIns="0" rIns="0" tIns="0" bIns="0"/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3884760" y="8685360"/>
            <a:ext cx="2971800" cy="45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/>
            <a:fld id="{BA1D4BDA-7564-4539-B2BB-CAFDA7159A23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40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4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9CB4456F-631C-431E-A747-612EAAFF3C28}" type="slidenum">
              <a:rPr b="0" lang="es-ES" sz="1200" spc="-1" strike="noStrike">
                <a:solidFill>
                  <a:srgbClr val="898989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8BFE5920-4EF4-4E17-B251-F9D57ABAA1A6}" type="slidenum"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E5D79975-C056-43D2-AE94-3160C766A4F0}" type="slidenum"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11280" y="2205000"/>
            <a:ext cx="7772400" cy="1470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4000" spc="-1" strike="noStrike">
                <a:solidFill>
                  <a:srgbClr val="002060"/>
                </a:solidFill>
                <a:latin typeface="Arial"/>
              </a:rPr>
              <a:t>Опыт реализации социальных контрактов в субъектах РФ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2484360" y="4724280"/>
            <a:ext cx="6400800" cy="18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002060"/>
                </a:solidFill>
                <a:latin typeface="Monotype Corsiva"/>
              </a:rPr>
              <a:t>Макеева Наталья Юрьевна</a:t>
            </a:r>
            <a:r>
              <a:rPr b="0" lang="ru-RU" sz="2400" spc="-1" strike="noStrike">
                <a:solidFill>
                  <a:srgbClr val="002060"/>
                </a:solidFill>
                <a:latin typeface="Monotype Corsiva"/>
              </a:rPr>
              <a:t>, кандидат психологических наук, старший преподаватель кафедры «Социальная работа и педагогика» Тверского государственного университета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1" descr=""/>
          <p:cNvPicPr/>
          <p:nvPr/>
        </p:nvPicPr>
        <p:blipFill>
          <a:blip r:embed="rId1"/>
          <a:stretch/>
        </p:blipFill>
        <p:spPr>
          <a:xfrm>
            <a:off x="7308720" y="115920"/>
            <a:ext cx="1494000" cy="152568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87520" y="1036800"/>
            <a:ext cx="2790720" cy="1666800"/>
          </a:xfrm>
          <a:prstGeom prst="verticalScroll">
            <a:avLst>
              <a:gd name="adj" fmla="val 12500"/>
            </a:avLst>
          </a:prstGeom>
          <a:solidFill>
            <a:srgbClr val="e5f682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Социальный контракт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5329440" y="1222920"/>
            <a:ext cx="2518200" cy="1251360"/>
          </a:xfrm>
          <a:prstGeom prst="rect">
            <a:avLst/>
          </a:prstGeom>
          <a:solidFill>
            <a:srgbClr val="da9ffb"/>
          </a:solidFill>
          <a:ln w="12600">
            <a:solidFill>
              <a:srgbClr val="41719c"/>
            </a:solidFill>
            <a:miter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Программа социальной адаптации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40120" y="1473120"/>
            <a:ext cx="792360" cy="792360"/>
          </a:xfrm>
          <a:custGeom>
            <a:avLst/>
            <a:gdLst/>
            <a:ahLst/>
            <a:rect l="l" t="t" r="r" b="b"/>
            <a:pathLst>
              <a:path w="582160" h="582161">
                <a:moveTo>
                  <a:pt x="105001" y="302923"/>
                </a:moveTo>
                <a:lnTo>
                  <a:pt x="302923" y="302923"/>
                </a:lnTo>
                <a:lnTo>
                  <a:pt x="302923" y="105001"/>
                </a:lnTo>
                <a:lnTo>
                  <a:pt x="489239" y="105001"/>
                </a:lnTo>
                <a:lnTo>
                  <a:pt x="489239" y="302923"/>
                </a:lnTo>
                <a:lnTo>
                  <a:pt x="687161" y="302923"/>
                </a:lnTo>
                <a:lnTo>
                  <a:pt x="687161" y="489240"/>
                </a:lnTo>
                <a:lnTo>
                  <a:pt x="489239" y="489240"/>
                </a:lnTo>
                <a:lnTo>
                  <a:pt x="489239" y="687162"/>
                </a:lnTo>
                <a:lnTo>
                  <a:pt x="302923" y="687162"/>
                </a:lnTo>
                <a:lnTo>
                  <a:pt x="302923" y="489240"/>
                </a:lnTo>
                <a:lnTo>
                  <a:pt x="105001" y="489240"/>
                </a:lnTo>
                <a:lnTo>
                  <a:pt x="105001" y="302923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 rot="5400000">
            <a:off x="6264000" y="2889000"/>
            <a:ext cx="647640" cy="574920"/>
          </a:xfrm>
          <a:custGeom>
            <a:avLst/>
            <a:gdLst/>
            <a:ahLst/>
            <a:rect l="0" t="0" r="r" b="b"/>
            <a:pathLst>
              <a:path w="1801" h="1599">
                <a:moveTo>
                  <a:pt x="0" y="399"/>
                </a:moveTo>
                <a:lnTo>
                  <a:pt x="1001" y="399"/>
                </a:lnTo>
                <a:lnTo>
                  <a:pt x="1001" y="0"/>
                </a:lnTo>
                <a:lnTo>
                  <a:pt x="1800" y="799"/>
                </a:lnTo>
                <a:lnTo>
                  <a:pt x="1001" y="1598"/>
                </a:lnTo>
                <a:lnTo>
                  <a:pt x="1001" y="1198"/>
                </a:lnTo>
                <a:lnTo>
                  <a:pt x="0" y="1198"/>
                </a:lnTo>
                <a:lnTo>
                  <a:pt x="399" y="799"/>
                </a:lnTo>
                <a:lnTo>
                  <a:pt x="0" y="399"/>
                </a:lnTo>
              </a:path>
            </a:pathLst>
          </a:custGeom>
          <a:solidFill>
            <a:srgbClr val="f43d2a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4500720" y="3532320"/>
            <a:ext cx="3958920" cy="3065400"/>
          </a:xfrm>
          <a:custGeom>
            <a:avLst/>
            <a:gdLst/>
            <a:ahLst/>
            <a:rect l="0" t="0" r="r" b="b"/>
            <a:pathLst>
              <a:path w="10998" h="8517">
                <a:moveTo>
                  <a:pt x="1419" y="0"/>
                </a:moveTo>
                <a:cubicBezTo>
                  <a:pt x="709" y="0"/>
                  <a:pt x="0" y="709"/>
                  <a:pt x="0" y="1419"/>
                </a:cubicBezTo>
                <a:lnTo>
                  <a:pt x="0" y="7096"/>
                </a:lnTo>
                <a:cubicBezTo>
                  <a:pt x="0" y="7806"/>
                  <a:pt x="709" y="8516"/>
                  <a:pt x="1419" y="8516"/>
                </a:cubicBezTo>
                <a:lnTo>
                  <a:pt x="9578" y="8516"/>
                </a:lnTo>
                <a:cubicBezTo>
                  <a:pt x="10287" y="8516"/>
                  <a:pt x="10997" y="7806"/>
                  <a:pt x="10997" y="7096"/>
                </a:cubicBezTo>
                <a:lnTo>
                  <a:pt x="10997" y="1419"/>
                </a:lnTo>
                <a:cubicBezTo>
                  <a:pt x="10997" y="709"/>
                  <a:pt x="10287" y="0"/>
                  <a:pt x="9578" y="0"/>
                </a:cubicBezTo>
                <a:lnTo>
                  <a:pt x="1419" y="0"/>
                </a:lnTo>
              </a:path>
            </a:pathLst>
          </a:custGeom>
          <a:solidFill>
            <a:srgbClr val="ffb3cc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marL="285480" indent="-2854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активный поиск работы;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480" indent="-2854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добровольное лечение от алкогольной зависимости;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480" indent="-2854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посещение детьми школы и др. образовательных учреждений;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480" indent="-2854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осуществление ремонта жилья;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480" indent="-28548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продовольственная социальная карта.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Рисунок 8" descr=""/>
          <p:cNvPicPr/>
          <p:nvPr/>
        </p:nvPicPr>
        <p:blipFill>
          <a:blip r:embed="rId1"/>
          <a:stretch/>
        </p:blipFill>
        <p:spPr>
          <a:xfrm>
            <a:off x="331920" y="3417840"/>
            <a:ext cx="3787560" cy="23875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28560" y="365040"/>
            <a:ext cx="788688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Arial"/>
              </a:rPr>
              <a:t>Агитпоезд «За здоровый образ жизни и здоровую счастливую семью»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82" name="Объект 3" descr=""/>
          <p:cNvPicPr/>
          <p:nvPr/>
        </p:nvPicPr>
        <p:blipFill>
          <a:blip r:embed="rId1"/>
          <a:stretch/>
        </p:blipFill>
        <p:spPr>
          <a:xfrm>
            <a:off x="5270400" y="4338720"/>
            <a:ext cx="3354480" cy="238752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5" descr=""/>
          <p:cNvPicPr/>
          <p:nvPr/>
        </p:nvPicPr>
        <p:blipFill>
          <a:blip r:embed="rId2"/>
          <a:stretch/>
        </p:blipFill>
        <p:spPr>
          <a:xfrm>
            <a:off x="5148360" y="1125360"/>
            <a:ext cx="3597120" cy="319104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468360" y="1557360"/>
            <a:ext cx="4390920" cy="5040360"/>
          </a:xfrm>
          <a:custGeom>
            <a:avLst/>
            <a:gdLst/>
            <a:ahLst/>
            <a:rect l="0" t="0" r="r" b="b"/>
            <a:pathLst>
              <a:path w="12199" h="14003">
                <a:moveTo>
                  <a:pt x="2033" y="0"/>
                </a:moveTo>
                <a:cubicBezTo>
                  <a:pt x="1016" y="0"/>
                  <a:pt x="0" y="1016"/>
                  <a:pt x="0" y="2033"/>
                </a:cubicBezTo>
                <a:lnTo>
                  <a:pt x="0" y="11969"/>
                </a:lnTo>
                <a:cubicBezTo>
                  <a:pt x="0" y="12985"/>
                  <a:pt x="1016" y="14002"/>
                  <a:pt x="2033" y="14002"/>
                </a:cubicBezTo>
                <a:lnTo>
                  <a:pt x="10165" y="14002"/>
                </a:lnTo>
                <a:cubicBezTo>
                  <a:pt x="11181" y="14002"/>
                  <a:pt x="12198" y="12985"/>
                  <a:pt x="12198" y="11969"/>
                </a:cubicBezTo>
                <a:lnTo>
                  <a:pt x="12198" y="2033"/>
                </a:lnTo>
                <a:cubicBezTo>
                  <a:pt x="12198" y="1016"/>
                  <a:pt x="11181" y="0"/>
                  <a:pt x="10165" y="0"/>
                </a:cubicBezTo>
                <a:lnTo>
                  <a:pt x="2033" y="0"/>
                </a:lnTo>
              </a:path>
            </a:pathLst>
          </a:custGeom>
          <a:solidFill>
            <a:srgbClr val="ffc000"/>
          </a:solidFill>
          <a:ln w="12600">
            <a:solidFill>
              <a:srgbClr val="bc8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Успешные практики социальных контрактов показывают сами люди – участники, с чего они начинали и чего достигли. То есть, люди сами передают опыт, делятся трудностями и теми решениями, которые были ими приняты при поддержке социальной защиты населения для выгода из малообеспеченности и трудной жизненной ситуации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28560" y="1825200"/>
            <a:ext cx="7886880" cy="4351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86" name="Рисунок 3" descr=""/>
          <p:cNvPicPr/>
          <p:nvPr/>
        </p:nvPicPr>
        <p:blipFill>
          <a:blip r:embed="rId1"/>
          <a:stretch/>
        </p:blipFill>
        <p:spPr>
          <a:xfrm>
            <a:off x="358920" y="504720"/>
            <a:ext cx="8785080" cy="56721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26920" y="620640"/>
            <a:ext cx="7886880" cy="46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3600" spc="-1" strike="noStrike">
                <a:solidFill>
                  <a:srgbClr val="c00000"/>
                </a:solidFill>
                <a:latin typeface="Calibri Light"/>
              </a:rPr>
              <a:t>Система оказания помощи в рамках социального контракта</a:t>
            </a:r>
            <a:endParaRPr b="0" lang="en-US" sz="36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258920" y="3473280"/>
            <a:ext cx="6697800" cy="820800"/>
          </a:xfrm>
          <a:custGeom>
            <a:avLst/>
            <a:gdLst/>
            <a:ahLst/>
            <a:rect l="0" t="0" r="r" b="b"/>
            <a:pathLst>
              <a:path w="18607" h="2282">
                <a:moveTo>
                  <a:pt x="380" y="0"/>
                </a:moveTo>
                <a:cubicBezTo>
                  <a:pt x="190" y="0"/>
                  <a:pt x="0" y="190"/>
                  <a:pt x="0" y="380"/>
                </a:cubicBezTo>
                <a:lnTo>
                  <a:pt x="0" y="1900"/>
                </a:lnTo>
                <a:cubicBezTo>
                  <a:pt x="0" y="2090"/>
                  <a:pt x="190" y="2281"/>
                  <a:pt x="380" y="2281"/>
                </a:cubicBezTo>
                <a:lnTo>
                  <a:pt x="18225" y="2281"/>
                </a:lnTo>
                <a:cubicBezTo>
                  <a:pt x="18415" y="2281"/>
                  <a:pt x="18606" y="2090"/>
                  <a:pt x="18606" y="1900"/>
                </a:cubicBezTo>
                <a:lnTo>
                  <a:pt x="18606" y="380"/>
                </a:lnTo>
                <a:cubicBezTo>
                  <a:pt x="18606" y="190"/>
                  <a:pt x="18415" y="0"/>
                  <a:pt x="18225" y="0"/>
                </a:cubicBezTo>
                <a:lnTo>
                  <a:pt x="380" y="0"/>
                </a:lnTo>
              </a:path>
            </a:pathLst>
          </a:custGeom>
          <a:solidFill>
            <a:srgbClr val="ed7d31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Малоимущие семьи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826920" y="2120760"/>
            <a:ext cx="2019600" cy="1224000"/>
          </a:xfrm>
          <a:custGeom>
            <a:avLst/>
            <a:gdLst/>
            <a:ahLst/>
            <a:rect l="0" t="0" r="r" b="b"/>
            <a:pathLst>
              <a:path w="5612" h="3402">
                <a:moveTo>
                  <a:pt x="0" y="2209"/>
                </a:moveTo>
                <a:lnTo>
                  <a:pt x="0" y="0"/>
                </a:lnTo>
                <a:lnTo>
                  <a:pt x="5611" y="0"/>
                </a:lnTo>
                <a:lnTo>
                  <a:pt x="5611" y="2209"/>
                </a:lnTo>
                <a:lnTo>
                  <a:pt x="3230" y="2209"/>
                </a:lnTo>
                <a:lnTo>
                  <a:pt x="3230" y="2550"/>
                </a:lnTo>
                <a:lnTo>
                  <a:pt x="3655" y="2550"/>
                </a:lnTo>
                <a:lnTo>
                  <a:pt x="2805" y="3401"/>
                </a:lnTo>
                <a:lnTo>
                  <a:pt x="1955" y="2550"/>
                </a:lnTo>
                <a:lnTo>
                  <a:pt x="2380" y="2550"/>
                </a:lnTo>
                <a:lnTo>
                  <a:pt x="2380" y="2209"/>
                </a:lnTo>
                <a:lnTo>
                  <a:pt x="0" y="2209"/>
                </a:lnTo>
              </a:path>
            </a:pathLst>
          </a:custGeom>
          <a:solidFill>
            <a:srgbClr val="ffc000"/>
          </a:solidFill>
          <a:ln w="12600">
            <a:solidFill>
              <a:srgbClr val="bc8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Органы социальной защиты населения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484200" y="1165320"/>
            <a:ext cx="8031240" cy="863640"/>
          </a:xfrm>
          <a:custGeom>
            <a:avLst/>
            <a:gdLst/>
            <a:ahLst/>
            <a:rect l="0" t="0" r="r" b="b"/>
            <a:pathLst>
              <a:path w="22311" h="2401">
                <a:moveTo>
                  <a:pt x="400" y="0"/>
                </a:moveTo>
                <a:cubicBezTo>
                  <a:pt x="200" y="0"/>
                  <a:pt x="0" y="200"/>
                  <a:pt x="0" y="400"/>
                </a:cubicBezTo>
                <a:lnTo>
                  <a:pt x="0" y="2000"/>
                </a:lnTo>
                <a:cubicBezTo>
                  <a:pt x="0" y="2200"/>
                  <a:pt x="200" y="2400"/>
                  <a:pt x="400" y="2400"/>
                </a:cubicBezTo>
                <a:lnTo>
                  <a:pt x="21910" y="2400"/>
                </a:lnTo>
                <a:cubicBezTo>
                  <a:pt x="22110" y="2400"/>
                  <a:pt x="22310" y="2200"/>
                  <a:pt x="22310" y="2000"/>
                </a:cubicBezTo>
                <a:lnTo>
                  <a:pt x="22310" y="400"/>
                </a:lnTo>
                <a:cubicBezTo>
                  <a:pt x="22310" y="200"/>
                  <a:pt x="22110" y="0"/>
                  <a:pt x="21910" y="0"/>
                </a:cubicBezTo>
                <a:lnTo>
                  <a:pt x="400" y="0"/>
                </a:lnTo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Межведомственный социально-реабилитационный консилиум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2979720" y="2130480"/>
            <a:ext cx="1962000" cy="1224000"/>
          </a:xfrm>
          <a:custGeom>
            <a:avLst/>
            <a:gdLst/>
            <a:ahLst/>
            <a:rect l="0" t="0" r="r" b="b"/>
            <a:pathLst>
              <a:path w="5452" h="3402">
                <a:moveTo>
                  <a:pt x="0" y="2209"/>
                </a:moveTo>
                <a:lnTo>
                  <a:pt x="0" y="0"/>
                </a:lnTo>
                <a:lnTo>
                  <a:pt x="5451" y="0"/>
                </a:lnTo>
                <a:lnTo>
                  <a:pt x="5451" y="2209"/>
                </a:lnTo>
                <a:lnTo>
                  <a:pt x="3150" y="2209"/>
                </a:lnTo>
                <a:lnTo>
                  <a:pt x="3150" y="2550"/>
                </a:lnTo>
                <a:lnTo>
                  <a:pt x="3575" y="2550"/>
                </a:lnTo>
                <a:lnTo>
                  <a:pt x="2725" y="3401"/>
                </a:lnTo>
                <a:lnTo>
                  <a:pt x="1875" y="2550"/>
                </a:lnTo>
                <a:lnTo>
                  <a:pt x="2300" y="2550"/>
                </a:lnTo>
                <a:lnTo>
                  <a:pt x="2300" y="2209"/>
                </a:lnTo>
                <a:lnTo>
                  <a:pt x="0" y="2209"/>
                </a:lnTo>
              </a:path>
            </a:pathLst>
          </a:custGeom>
          <a:solidFill>
            <a:srgbClr val="70ad47"/>
          </a:solidFill>
          <a:ln w="12600">
            <a:solidFill>
              <a:srgbClr val="507e3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Органы здравоохранения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5062680" y="2146320"/>
            <a:ext cx="1511280" cy="1224000"/>
          </a:xfrm>
          <a:custGeom>
            <a:avLst/>
            <a:gdLst/>
            <a:ahLst/>
            <a:rect l="0" t="0" r="r" b="b"/>
            <a:pathLst>
              <a:path w="4200" h="3402">
                <a:moveTo>
                  <a:pt x="0" y="2209"/>
                </a:moveTo>
                <a:lnTo>
                  <a:pt x="0" y="0"/>
                </a:lnTo>
                <a:lnTo>
                  <a:pt x="4199" y="0"/>
                </a:lnTo>
                <a:lnTo>
                  <a:pt x="4199" y="2209"/>
                </a:lnTo>
                <a:lnTo>
                  <a:pt x="2524" y="2209"/>
                </a:lnTo>
                <a:lnTo>
                  <a:pt x="2524" y="2550"/>
                </a:lnTo>
                <a:lnTo>
                  <a:pt x="2949" y="2550"/>
                </a:lnTo>
                <a:lnTo>
                  <a:pt x="2099" y="3401"/>
                </a:lnTo>
                <a:lnTo>
                  <a:pt x="1249" y="2550"/>
                </a:lnTo>
                <a:lnTo>
                  <a:pt x="1674" y="2550"/>
                </a:lnTo>
                <a:lnTo>
                  <a:pt x="1674" y="2209"/>
                </a:lnTo>
                <a:lnTo>
                  <a:pt x="0" y="2209"/>
                </a:lnTo>
              </a:path>
            </a:pathLst>
          </a:custGeom>
          <a:solidFill>
            <a:srgbClr val="f2fd87"/>
          </a:solidFill>
          <a:ln w="12600">
            <a:solidFill>
              <a:srgbClr val="bc8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Органы образования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6688080" y="2143080"/>
            <a:ext cx="1511280" cy="1224000"/>
          </a:xfrm>
          <a:custGeom>
            <a:avLst/>
            <a:gdLst/>
            <a:ahLst/>
            <a:rect l="0" t="0" r="r" b="b"/>
            <a:pathLst>
              <a:path w="4200" h="3402">
                <a:moveTo>
                  <a:pt x="0" y="2209"/>
                </a:moveTo>
                <a:lnTo>
                  <a:pt x="0" y="0"/>
                </a:lnTo>
                <a:lnTo>
                  <a:pt x="4199" y="0"/>
                </a:lnTo>
                <a:lnTo>
                  <a:pt x="4199" y="2209"/>
                </a:lnTo>
                <a:lnTo>
                  <a:pt x="2524" y="2209"/>
                </a:lnTo>
                <a:lnTo>
                  <a:pt x="2524" y="2550"/>
                </a:lnTo>
                <a:lnTo>
                  <a:pt x="2949" y="2550"/>
                </a:lnTo>
                <a:lnTo>
                  <a:pt x="2099" y="3401"/>
                </a:lnTo>
                <a:lnTo>
                  <a:pt x="1249" y="2550"/>
                </a:lnTo>
                <a:lnTo>
                  <a:pt x="1674" y="2550"/>
                </a:lnTo>
                <a:lnTo>
                  <a:pt x="1674" y="2209"/>
                </a:lnTo>
                <a:lnTo>
                  <a:pt x="0" y="2209"/>
                </a:lnTo>
              </a:path>
            </a:pathLst>
          </a:custGeom>
          <a:gradFill rotWithShape="0">
            <a:gsLst>
              <a:gs pos="0">
                <a:srgbClr val="a8b7df"/>
              </a:gs>
              <a:gs pos="100000">
                <a:srgbClr val="879ed7"/>
              </a:gs>
            </a:gsLst>
            <a:lin ang="5400000"/>
          </a:gradFill>
          <a:ln w="648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ЗАГС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 rot="16200000">
            <a:off x="4417200" y="4282200"/>
            <a:ext cx="380880" cy="503280"/>
          </a:xfrm>
          <a:custGeom>
            <a:avLst/>
            <a:gdLst/>
            <a:ahLst/>
            <a:rect l="0" t="0" r="r" b="b"/>
            <a:pathLst>
              <a:path w="1060" h="1400">
                <a:moveTo>
                  <a:pt x="0" y="0"/>
                </a:moveTo>
                <a:lnTo>
                  <a:pt x="529" y="0"/>
                </a:lnTo>
                <a:lnTo>
                  <a:pt x="1059" y="699"/>
                </a:lnTo>
                <a:lnTo>
                  <a:pt x="529" y="1399"/>
                </a:lnTo>
                <a:lnTo>
                  <a:pt x="0" y="1399"/>
                </a:lnTo>
                <a:lnTo>
                  <a:pt x="529" y="699"/>
                </a:lnTo>
                <a:lnTo>
                  <a:pt x="0" y="0"/>
                </a:lnTo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9"/>
          <p:cNvSpPr/>
          <p:nvPr/>
        </p:nvSpPr>
        <p:spPr>
          <a:xfrm rot="16200000">
            <a:off x="4433040" y="4560120"/>
            <a:ext cx="349200" cy="503280"/>
          </a:xfrm>
          <a:custGeom>
            <a:avLst/>
            <a:gdLst/>
            <a:ahLst/>
            <a:rect l="0" t="0" r="r" b="b"/>
            <a:pathLst>
              <a:path w="972" h="1400">
                <a:moveTo>
                  <a:pt x="0" y="0"/>
                </a:moveTo>
                <a:lnTo>
                  <a:pt x="485" y="0"/>
                </a:lnTo>
                <a:lnTo>
                  <a:pt x="971" y="699"/>
                </a:lnTo>
                <a:lnTo>
                  <a:pt x="485" y="1399"/>
                </a:lnTo>
                <a:lnTo>
                  <a:pt x="0" y="1399"/>
                </a:lnTo>
                <a:lnTo>
                  <a:pt x="485" y="699"/>
                </a:lnTo>
                <a:lnTo>
                  <a:pt x="0" y="0"/>
                </a:lnTo>
              </a:path>
            </a:pathLst>
          </a:custGeom>
          <a:solidFill>
            <a:srgbClr val="ed7d31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0"/>
          <p:cNvSpPr/>
          <p:nvPr/>
        </p:nvSpPr>
        <p:spPr>
          <a:xfrm>
            <a:off x="2124000" y="4811760"/>
            <a:ext cx="4751640" cy="1950840"/>
          </a:xfrm>
          <a:prstGeom prst="horizontalScroll">
            <a:avLst>
              <a:gd name="adj" fmla="val 12500"/>
            </a:avLst>
          </a:prstGeom>
          <a:solidFill>
            <a:srgbClr val="6ef937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Наркологическая помощь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Диспансеризация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Электронные сертификаты на лекарства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Курсы финансовой грамотности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Агропромышленный парк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28560" y="365040"/>
            <a:ext cx="7886880" cy="976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1" lang="ru-RU" sz="4400" spc="-1" strike="noStrike">
                <a:solidFill>
                  <a:srgbClr val="c00000"/>
                </a:solidFill>
                <a:latin typeface="Calibri Light"/>
              </a:rPr>
              <a:t>Самарская область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78920" y="1484280"/>
            <a:ext cx="8425080" cy="4764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Реализация практики социальных контрактов с 2010 года.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Размер денежной выплаты от 10 000 до 50 000 рублей.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Приоритетное направление в развитии практики социальных контрактов – организация рабочего места на дому                      (дистанционное                          трудоустройство).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Рисунок 3" descr=""/>
          <p:cNvPicPr/>
          <p:nvPr/>
        </p:nvPicPr>
        <p:blipFill>
          <a:blip r:embed="rId1"/>
          <a:stretch/>
        </p:blipFill>
        <p:spPr>
          <a:xfrm>
            <a:off x="4788000" y="4124160"/>
            <a:ext cx="3941640" cy="262908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4" descr=""/>
          <p:cNvPicPr/>
          <p:nvPr/>
        </p:nvPicPr>
        <p:blipFill>
          <a:blip r:embed="rId2"/>
          <a:stretch/>
        </p:blipFill>
        <p:spPr>
          <a:xfrm>
            <a:off x="7236000" y="235080"/>
            <a:ext cx="1141200" cy="12492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28560" y="365040"/>
            <a:ext cx="788688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Семейный социальный контракт</a:t>
            </a:r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628560" y="1825200"/>
            <a:ext cx="7886880" cy="4351320"/>
          </a:xfrm>
          <a:prstGeom prst="rect">
            <a:avLst/>
          </a:prstGeom>
          <a:noFill/>
          <a:ln>
            <a:noFill/>
          </a:ln>
        </p:spPr>
      </p:sp>
      <p:pic>
        <p:nvPicPr>
          <p:cNvPr id="203" name="Рисунок 1" descr=""/>
          <p:cNvPicPr/>
          <p:nvPr/>
        </p:nvPicPr>
        <p:blipFill>
          <a:blip r:embed="rId1"/>
          <a:stretch/>
        </p:blipFill>
        <p:spPr>
          <a:xfrm>
            <a:off x="36360" y="1600200"/>
            <a:ext cx="9144000" cy="52578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Объект 6" descr=""/>
          <p:cNvPicPr/>
          <p:nvPr/>
        </p:nvPicPr>
        <p:blipFill>
          <a:blip r:embed="rId1"/>
          <a:stretch/>
        </p:blipFill>
        <p:spPr>
          <a:xfrm>
            <a:off x="1461960" y="3933720"/>
            <a:ext cx="6220080" cy="265428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5" descr=""/>
          <p:cNvPicPr/>
          <p:nvPr/>
        </p:nvPicPr>
        <p:blipFill>
          <a:blip r:embed="rId2"/>
          <a:stretch/>
        </p:blipFill>
        <p:spPr>
          <a:xfrm>
            <a:off x="255600" y="549360"/>
            <a:ext cx="8632800" cy="331128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96880" y="476280"/>
            <a:ext cx="7886880" cy="1066680"/>
          </a:xfrm>
          <a:custGeom>
            <a:avLst/>
            <a:gdLst/>
            <a:ahLst/>
            <a:rect l="0" t="0" r="r" b="b"/>
            <a:pathLst>
              <a:path w="21910" h="2965">
                <a:moveTo>
                  <a:pt x="494" y="0"/>
                </a:moveTo>
                <a:cubicBezTo>
                  <a:pt x="247" y="0"/>
                  <a:pt x="0" y="247"/>
                  <a:pt x="0" y="494"/>
                </a:cubicBezTo>
                <a:lnTo>
                  <a:pt x="0" y="2470"/>
                </a:lnTo>
                <a:cubicBezTo>
                  <a:pt x="0" y="2717"/>
                  <a:pt x="247" y="2964"/>
                  <a:pt x="494" y="2964"/>
                </a:cubicBezTo>
                <a:lnTo>
                  <a:pt x="21415" y="2964"/>
                </a:lnTo>
                <a:cubicBezTo>
                  <a:pt x="21662" y="2964"/>
                  <a:pt x="21909" y="2717"/>
                  <a:pt x="21909" y="2470"/>
                </a:cubicBezTo>
                <a:lnTo>
                  <a:pt x="21909" y="494"/>
                </a:lnTo>
                <a:cubicBezTo>
                  <a:pt x="21909" y="247"/>
                  <a:pt x="21662" y="0"/>
                  <a:pt x="21415" y="0"/>
                </a:cubicBezTo>
                <a:lnTo>
                  <a:pt x="494" y="0"/>
                </a:lnTo>
              </a:path>
            </a:pathLst>
          </a:custGeom>
          <a:solidFill>
            <a:srgbClr val="00b05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Период действия Семейного социального контракта </a:t>
            </a:r>
            <a:r>
              <a:rPr b="0" lang="ru-RU" sz="25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– </a:t>
            </a:r>
            <a:r>
              <a:rPr b="1" lang="ru-RU" sz="25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6 месяцев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325520" y="1773360"/>
            <a:ext cx="6846840" cy="1584360"/>
          </a:xfrm>
          <a:custGeom>
            <a:avLst/>
            <a:gdLst/>
            <a:ahLst/>
            <a:rect l="0" t="0" r="r" b="b"/>
            <a:pathLst>
              <a:path w="19021" h="4403">
                <a:moveTo>
                  <a:pt x="733" y="0"/>
                </a:moveTo>
                <a:cubicBezTo>
                  <a:pt x="366" y="0"/>
                  <a:pt x="0" y="366"/>
                  <a:pt x="0" y="733"/>
                </a:cubicBezTo>
                <a:lnTo>
                  <a:pt x="0" y="3668"/>
                </a:lnTo>
                <a:cubicBezTo>
                  <a:pt x="0" y="4035"/>
                  <a:pt x="366" y="4402"/>
                  <a:pt x="733" y="4402"/>
                </a:cubicBezTo>
                <a:lnTo>
                  <a:pt x="18286" y="4402"/>
                </a:lnTo>
                <a:cubicBezTo>
                  <a:pt x="18653" y="4402"/>
                  <a:pt x="19020" y="4035"/>
                  <a:pt x="19020" y="3668"/>
                </a:cubicBezTo>
                <a:lnTo>
                  <a:pt x="19020" y="733"/>
                </a:lnTo>
                <a:cubicBezTo>
                  <a:pt x="19020" y="366"/>
                  <a:pt x="18653" y="0"/>
                  <a:pt x="18286" y="0"/>
                </a:cubicBezTo>
                <a:lnTo>
                  <a:pt x="733" y="0"/>
                </a:lnTo>
              </a:path>
            </a:pathLst>
          </a:custGeom>
          <a:solidFill>
            <a:srgbClr val="3886cc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размер пособия </a:t>
            </a: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– 5 000 руб. на каждого ребенка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1 500 руб. на каждого родителя в месяц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Рисунок 6" descr=""/>
          <p:cNvPicPr/>
          <p:nvPr/>
        </p:nvPicPr>
        <p:blipFill>
          <a:blip r:embed="rId1"/>
          <a:stretch/>
        </p:blipFill>
        <p:spPr>
          <a:xfrm>
            <a:off x="901800" y="3718080"/>
            <a:ext cx="1695240" cy="172548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2654280" y="4290840"/>
            <a:ext cx="51588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+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2"/>
          <a:stretch/>
        </p:blipFill>
        <p:spPr>
          <a:xfrm>
            <a:off x="3038400" y="4094280"/>
            <a:ext cx="1211400" cy="1133280"/>
          </a:xfrm>
          <a:prstGeom prst="rect">
            <a:avLst/>
          </a:prstGeom>
          <a:ln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4145040" y="4314960"/>
            <a:ext cx="43632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+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3"/>
          <a:stretch/>
        </p:blipFill>
        <p:spPr>
          <a:xfrm>
            <a:off x="4497480" y="4079880"/>
            <a:ext cx="1226880" cy="1147680"/>
          </a:xfrm>
          <a:prstGeom prst="rect">
            <a:avLst/>
          </a:prstGeom>
          <a:ln>
            <a:noFill/>
          </a:ln>
        </p:spPr>
      </p:pic>
      <p:sp>
        <p:nvSpPr>
          <p:cNvPr id="213" name="CustomShape 5"/>
          <p:cNvSpPr/>
          <p:nvPr/>
        </p:nvSpPr>
        <p:spPr>
          <a:xfrm>
            <a:off x="5724360" y="4327560"/>
            <a:ext cx="40968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=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6197760" y="4229280"/>
            <a:ext cx="260640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13 тыс. рублей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 месяц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84000" y="151920"/>
            <a:ext cx="7886520" cy="83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Механизм Семейного социального контракта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312920" y="2027160"/>
            <a:ext cx="2692440" cy="18604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Семейный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социальный контракт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366840" y="2669040"/>
            <a:ext cx="855360" cy="596160"/>
          </a:xfrm>
          <a:prstGeom prst="rect">
            <a:avLst/>
          </a:prstGeom>
          <a:solidFill>
            <a:srgbClr val="00b050"/>
          </a:solidFill>
          <a:ln w="12600">
            <a:solidFill>
              <a:srgbClr val="ffffff"/>
            </a:solidFill>
            <a:miter/>
          </a:ln>
        </p:spPr>
        <p:txBody>
          <a:bodyPr>
            <a:normAutofit/>
          </a:bodyPr>
          <a:p>
            <a:pPr>
              <a:spcBef>
                <a:spcPts val="998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КДН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312920" y="4019400"/>
            <a:ext cx="2692440" cy="658800"/>
          </a:xfrm>
          <a:custGeom>
            <a:avLst/>
            <a:gdLst/>
            <a:ahLst/>
            <a:rect l="0" t="0" r="r" b="b"/>
            <a:pathLst>
              <a:path w="7481" h="1832">
                <a:moveTo>
                  <a:pt x="305" y="0"/>
                </a:moveTo>
                <a:cubicBezTo>
                  <a:pt x="152" y="0"/>
                  <a:pt x="0" y="152"/>
                  <a:pt x="0" y="305"/>
                </a:cubicBezTo>
                <a:lnTo>
                  <a:pt x="0" y="1525"/>
                </a:lnTo>
                <a:cubicBezTo>
                  <a:pt x="0" y="1678"/>
                  <a:pt x="152" y="1831"/>
                  <a:pt x="305" y="1831"/>
                </a:cubicBezTo>
                <a:lnTo>
                  <a:pt x="7174" y="1831"/>
                </a:lnTo>
                <a:cubicBezTo>
                  <a:pt x="7327" y="1831"/>
                  <a:pt x="7480" y="1678"/>
                  <a:pt x="7480" y="1525"/>
                </a:cubicBezTo>
                <a:lnTo>
                  <a:pt x="7480" y="305"/>
                </a:lnTo>
                <a:cubicBezTo>
                  <a:pt x="7480" y="152"/>
                  <a:pt x="7327" y="0"/>
                  <a:pt x="7174" y="0"/>
                </a:cubicBezTo>
                <a:lnTo>
                  <a:pt x="305" y="0"/>
                </a:lnTo>
              </a:path>
            </a:pathLst>
          </a:custGeom>
          <a:solidFill>
            <a:srgbClr val="00b05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>
              <a:lnSpc>
                <a:spcPct val="70000"/>
              </a:lnSpc>
              <a:spcBef>
                <a:spcPts val="998"/>
              </a:spcBef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  <a:ea typeface="Arial"/>
              </a:rPr>
              <a:t>Служба занятости населения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1281240" y="1235160"/>
            <a:ext cx="2693880" cy="660240"/>
          </a:xfrm>
          <a:custGeom>
            <a:avLst/>
            <a:gdLst/>
            <a:ahLst/>
            <a:rect l="0" t="0" r="r" b="b"/>
            <a:pathLst>
              <a:path w="7485" h="1835">
                <a:moveTo>
                  <a:pt x="305" y="0"/>
                </a:moveTo>
                <a:cubicBezTo>
                  <a:pt x="152" y="0"/>
                  <a:pt x="0" y="152"/>
                  <a:pt x="0" y="305"/>
                </a:cubicBezTo>
                <a:lnTo>
                  <a:pt x="0" y="1529"/>
                </a:lnTo>
                <a:cubicBezTo>
                  <a:pt x="0" y="1681"/>
                  <a:pt x="152" y="1834"/>
                  <a:pt x="305" y="1834"/>
                </a:cubicBezTo>
                <a:lnTo>
                  <a:pt x="7178" y="1834"/>
                </a:lnTo>
                <a:cubicBezTo>
                  <a:pt x="7331" y="1834"/>
                  <a:pt x="7484" y="1681"/>
                  <a:pt x="7484" y="1529"/>
                </a:cubicBezTo>
                <a:lnTo>
                  <a:pt x="7484" y="305"/>
                </a:lnTo>
                <a:cubicBezTo>
                  <a:pt x="7484" y="152"/>
                  <a:pt x="7331" y="0"/>
                  <a:pt x="7178" y="0"/>
                </a:cubicBezTo>
                <a:lnTo>
                  <a:pt x="305" y="0"/>
                </a:lnTo>
              </a:path>
            </a:pathLst>
          </a:custGeom>
          <a:solidFill>
            <a:srgbClr val="00b05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>
              <a:lnSpc>
                <a:spcPct val="70000"/>
              </a:lnSpc>
              <a:spcBef>
                <a:spcPts val="998"/>
              </a:spcBef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  <a:ea typeface="Arial"/>
              </a:rPr>
              <a:t>Орган социальной защиты населения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Вертикальный свиток 9" descr="Универсальный перечень мероприятий&#13;&#10;"/>
          <p:cNvPicPr/>
          <p:nvPr/>
        </p:nvPicPr>
        <p:blipFill>
          <a:blip r:embed="rId1"/>
          <a:stretch/>
        </p:blipFill>
        <p:spPr>
          <a:xfrm>
            <a:off x="4280040" y="1231920"/>
            <a:ext cx="4400280" cy="3456000"/>
          </a:xfrm>
          <a:prstGeom prst="rect">
            <a:avLst/>
          </a:prstGeom>
          <a:ln>
            <a:noFill/>
          </a:ln>
        </p:spPr>
      </p:pic>
      <p:sp>
        <p:nvSpPr>
          <p:cNvPr id="221" name="CustomShape 6"/>
          <p:cNvSpPr/>
          <p:nvPr/>
        </p:nvSpPr>
        <p:spPr>
          <a:xfrm>
            <a:off x="4140360" y="2813040"/>
            <a:ext cx="509400" cy="484200"/>
          </a:xfrm>
          <a:custGeom>
            <a:avLst/>
            <a:gdLst/>
            <a:ahLst/>
            <a:rect l="0" t="0" r="r" b="b"/>
            <a:pathLst>
              <a:path w="1417" h="1347">
                <a:moveTo>
                  <a:pt x="0" y="336"/>
                </a:moveTo>
                <a:lnTo>
                  <a:pt x="743" y="336"/>
                </a:lnTo>
                <a:lnTo>
                  <a:pt x="743" y="0"/>
                </a:lnTo>
                <a:lnTo>
                  <a:pt x="1416" y="673"/>
                </a:lnTo>
                <a:lnTo>
                  <a:pt x="743" y="1346"/>
                </a:lnTo>
                <a:lnTo>
                  <a:pt x="743" y="1009"/>
                </a:lnTo>
                <a:lnTo>
                  <a:pt x="0" y="1009"/>
                </a:lnTo>
                <a:lnTo>
                  <a:pt x="0" y="336"/>
                </a:lnTo>
              </a:path>
            </a:pathLst>
          </a:custGeom>
          <a:solidFill>
            <a:srgbClr val="ed7d31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7"/>
          <p:cNvSpPr/>
          <p:nvPr/>
        </p:nvSpPr>
        <p:spPr>
          <a:xfrm rot="10800000">
            <a:off x="7451640" y="6165360"/>
            <a:ext cx="1224000" cy="1368360"/>
          </a:xfrm>
          <a:custGeom>
            <a:avLst/>
            <a:gdLst/>
            <a:ahLst/>
            <a:rect l="l" t="t" r="r" b="b"/>
            <a:pathLst>
              <a:path w="1223962" h="1368425">
                <a:moveTo>
                  <a:pt x="0" y="1368425"/>
                </a:moveTo>
                <a:lnTo>
                  <a:pt x="0" y="688479"/>
                </a:lnTo>
                <a:cubicBezTo>
                  <a:pt x="0" y="392740"/>
                  <a:pt x="239744" y="152996"/>
                  <a:pt x="535483" y="152996"/>
                </a:cubicBezTo>
                <a:lnTo>
                  <a:pt x="917972" y="152995"/>
                </a:lnTo>
                <a:lnTo>
                  <a:pt x="917972" y="0"/>
                </a:lnTo>
                <a:lnTo>
                  <a:pt x="1223962" y="305991"/>
                </a:lnTo>
                <a:lnTo>
                  <a:pt x="917972" y="611981"/>
                </a:lnTo>
                <a:lnTo>
                  <a:pt x="917972" y="458986"/>
                </a:lnTo>
                <a:lnTo>
                  <a:pt x="535483" y="458986"/>
                </a:lnTo>
                <a:cubicBezTo>
                  <a:pt x="408738" y="458986"/>
                  <a:pt x="305990" y="561734"/>
                  <a:pt x="305990" y="688479"/>
                </a:cubicBezTo>
                <a:cubicBezTo>
                  <a:pt x="305990" y="915128"/>
                  <a:pt x="305991" y="1141776"/>
                  <a:pt x="305991" y="1368425"/>
                </a:cubicBezTo>
                <a:lnTo>
                  <a:pt x="0" y="1368425"/>
                </a:lnTo>
                <a:close/>
              </a:path>
            </a:pathLst>
          </a:custGeom>
          <a:solidFill>
            <a:srgbClr val="ed7d31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8"/>
          <p:cNvSpPr/>
          <p:nvPr/>
        </p:nvSpPr>
        <p:spPr>
          <a:xfrm>
            <a:off x="2774880" y="4930920"/>
            <a:ext cx="3240000" cy="1744560"/>
          </a:xfrm>
          <a:prstGeom prst="flowChartPunchedTape">
            <a:avLst/>
          </a:prstGeom>
          <a:solidFill>
            <a:srgbClr val="fdb1ff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Активация трудовых ресурсов и выход из бедности и ТЖС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998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b="0" lang="ru-RU" sz="4800" spc="-1" strike="noStrike">
                <a:solidFill>
                  <a:srgbClr val="c00000"/>
                </a:solidFill>
                <a:latin typeface="Arial"/>
              </a:rPr>
              <a:t>Спасибо за внимание!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99"/>
              </a:spcBef>
              <a:buClr>
                <a:srgbClr val="c00000"/>
              </a:buClr>
              <a:buFont typeface="Arial"/>
              <a:buChar char="•"/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0920" y="364680"/>
            <a:ext cx="8642160" cy="83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Arial"/>
                <a:ea typeface="Arial"/>
              </a:rPr>
              <a:t>По данным Министерства труда и социальной защиты РФ количество заключенных соц.контрактов: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28560" y="907560"/>
            <a:ext cx="7886880" cy="4249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По данным за 2013 год 36 регионов уже работали по системе соц.контракта, по данным за 2018 год – более 78 регионов.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5" name="Object 3"/>
          <p:cNvGraphicFramePr/>
          <p:nvPr/>
        </p:nvGraphicFramePr>
        <p:xfrm>
          <a:off x="588960" y="1146240"/>
          <a:ext cx="6149880" cy="4062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6" name="Диаграмма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8960" y="1146240"/>
                    <a:ext cx="6149880" cy="40622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37" name="CustomShape 4"/>
          <p:cNvSpPr/>
          <p:nvPr/>
        </p:nvSpPr>
        <p:spPr>
          <a:xfrm>
            <a:off x="1835280" y="2960640"/>
            <a:ext cx="865080" cy="432000"/>
          </a:xfrm>
          <a:prstGeom prst="rect">
            <a:avLst/>
          </a:prstGeom>
          <a:noFill/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38 тыс.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3463920" y="2744640"/>
            <a:ext cx="863640" cy="432000"/>
          </a:xfrm>
          <a:prstGeom prst="rect">
            <a:avLst/>
          </a:prstGeom>
          <a:noFill/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47 тыс.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4998960" y="1317600"/>
            <a:ext cx="1008000" cy="612720"/>
          </a:xfrm>
          <a:prstGeom prst="rect">
            <a:avLst/>
          </a:prstGeom>
          <a:noFill/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104 тыс.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6516720" y="1398600"/>
            <a:ext cx="2020680" cy="2101680"/>
          </a:xfrm>
          <a:custGeom>
            <a:avLst/>
            <a:gdLst/>
            <a:ahLst/>
            <a:rect l="0" t="0" r="r" b="b"/>
            <a:pathLst>
              <a:path w="5615" h="5839">
                <a:moveTo>
                  <a:pt x="935" y="0"/>
                </a:moveTo>
                <a:cubicBezTo>
                  <a:pt x="467" y="0"/>
                  <a:pt x="0" y="467"/>
                  <a:pt x="0" y="935"/>
                </a:cubicBezTo>
                <a:lnTo>
                  <a:pt x="0" y="4903"/>
                </a:lnTo>
                <a:cubicBezTo>
                  <a:pt x="0" y="5370"/>
                  <a:pt x="467" y="5838"/>
                  <a:pt x="935" y="5838"/>
                </a:cubicBezTo>
                <a:lnTo>
                  <a:pt x="4678" y="5838"/>
                </a:lnTo>
                <a:cubicBezTo>
                  <a:pt x="5146" y="5838"/>
                  <a:pt x="5614" y="5370"/>
                  <a:pt x="5614" y="4903"/>
                </a:cubicBezTo>
                <a:lnTo>
                  <a:pt x="5614" y="935"/>
                </a:lnTo>
                <a:cubicBezTo>
                  <a:pt x="5614" y="467"/>
                  <a:pt x="5146" y="0"/>
                  <a:pt x="4678" y="0"/>
                </a:cubicBezTo>
                <a:lnTo>
                  <a:pt x="935" y="0"/>
                </a:lnTo>
              </a:path>
            </a:pathLst>
          </a:custGeom>
          <a:solidFill>
            <a:srgbClr val="ec9c94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 2024 году: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9 млн. заключенных соц. контрактов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50920" y="620640"/>
            <a:ext cx="8624880" cy="59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998"/>
              </a:spcBef>
            </a:pP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Arial"/>
              </a:rPr>
              <a:t>Масштабы внедрения системы социального контракта в регионах России и контингент получателей помощи: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60% всех заключенных социальных контрактов приходится на 6 регионов: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Ямало-Ненецкий АО -20%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Красноярский край и Ханты-Мансийский АО -по 12%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Томская область -10%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Белгородская область и Хабаровский край -по 6%.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Более 60% социальных контрактов заключены с семьями с детьми до 16 лет.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998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998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Средний размер выплаты по социальному контракту по стране – </a:t>
            </a:r>
            <a:r>
              <a:rPr b="0" lang="ru-RU" sz="2800" spc="-1" strike="noStrike">
                <a:solidFill>
                  <a:srgbClr val="c00000"/>
                </a:solidFill>
                <a:latin typeface="Calibri"/>
              </a:rPr>
              <a:t>37,8 тыс. рублей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28560" y="691920"/>
            <a:ext cx="7886880" cy="548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998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В общем числе получателей помощи по социальному контракту превалируют сельские жители -60%.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684360" y="1989000"/>
            <a:ext cx="3382920" cy="1511280"/>
          </a:xfrm>
          <a:custGeom>
            <a:avLst/>
            <a:gdLst/>
            <a:ahLst/>
            <a:rect l="0" t="0" r="r" b="b"/>
            <a:pathLst>
              <a:path w="9399" h="4200">
                <a:moveTo>
                  <a:pt x="699" y="0"/>
                </a:moveTo>
                <a:cubicBezTo>
                  <a:pt x="349" y="0"/>
                  <a:pt x="0" y="349"/>
                  <a:pt x="0" y="699"/>
                </a:cubicBezTo>
                <a:lnTo>
                  <a:pt x="0" y="3499"/>
                </a:lnTo>
                <a:cubicBezTo>
                  <a:pt x="0" y="3849"/>
                  <a:pt x="349" y="4199"/>
                  <a:pt x="699" y="4199"/>
                </a:cubicBezTo>
                <a:lnTo>
                  <a:pt x="8698" y="4199"/>
                </a:lnTo>
                <a:cubicBezTo>
                  <a:pt x="9048" y="4199"/>
                  <a:pt x="9398" y="3849"/>
                  <a:pt x="9398" y="3499"/>
                </a:cubicBezTo>
                <a:lnTo>
                  <a:pt x="9398" y="699"/>
                </a:lnTo>
                <a:cubicBezTo>
                  <a:pt x="9398" y="349"/>
                  <a:pt x="9048" y="0"/>
                  <a:pt x="8698" y="0"/>
                </a:cubicBezTo>
                <a:lnTo>
                  <a:pt x="699" y="0"/>
                </a:lnTo>
              </a:path>
            </a:pathLst>
          </a:custGeom>
          <a:solidFill>
            <a:srgbClr val="ffc0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Регионы, где система соц. контракта распространяется на все типы поселений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788000" y="1952640"/>
            <a:ext cx="3529080" cy="1584360"/>
          </a:xfrm>
          <a:custGeom>
            <a:avLst/>
            <a:gdLst/>
            <a:ahLst/>
            <a:rect l="0" t="0" r="r" b="b"/>
            <a:pathLst>
              <a:path w="9805" h="4403">
                <a:moveTo>
                  <a:pt x="733" y="0"/>
                </a:moveTo>
                <a:cubicBezTo>
                  <a:pt x="366" y="0"/>
                  <a:pt x="0" y="366"/>
                  <a:pt x="0" y="733"/>
                </a:cubicBezTo>
                <a:lnTo>
                  <a:pt x="0" y="3668"/>
                </a:lnTo>
                <a:cubicBezTo>
                  <a:pt x="0" y="4035"/>
                  <a:pt x="366" y="4402"/>
                  <a:pt x="733" y="4402"/>
                </a:cubicBezTo>
                <a:lnTo>
                  <a:pt x="9070" y="4402"/>
                </a:lnTo>
                <a:cubicBezTo>
                  <a:pt x="9437" y="4402"/>
                  <a:pt x="9804" y="4035"/>
                  <a:pt x="9804" y="3668"/>
                </a:cubicBezTo>
                <a:lnTo>
                  <a:pt x="9804" y="733"/>
                </a:lnTo>
                <a:cubicBezTo>
                  <a:pt x="9804" y="366"/>
                  <a:pt x="9437" y="0"/>
                  <a:pt x="9070" y="0"/>
                </a:cubicBezTo>
                <a:lnTo>
                  <a:pt x="733" y="0"/>
                </a:lnTo>
              </a:path>
            </a:pathLst>
          </a:custGeom>
          <a:solidFill>
            <a:srgbClr val="adfa8e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Регионы, где система соц. контракта действует только в сельской местности и пгт.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5184720" y="4359240"/>
            <a:ext cx="2735280" cy="1782720"/>
          </a:xfrm>
          <a:prstGeom prst="rect">
            <a:avLst/>
          </a:prstGeom>
          <a:solidFill>
            <a:srgbClr val="c4f8d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Волгоградская  обл.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Кемеровская обл.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Амурская обл.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Оренбургская обл.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716040" y="3933720"/>
            <a:ext cx="3424320" cy="1511280"/>
          </a:xfrm>
          <a:custGeom>
            <a:avLst/>
            <a:gdLst/>
            <a:ahLst/>
            <a:rect l="0" t="0" r="r" b="b"/>
            <a:pathLst>
              <a:path w="9514" h="4200">
                <a:moveTo>
                  <a:pt x="699" y="0"/>
                </a:moveTo>
                <a:cubicBezTo>
                  <a:pt x="349" y="0"/>
                  <a:pt x="0" y="349"/>
                  <a:pt x="0" y="699"/>
                </a:cubicBezTo>
                <a:lnTo>
                  <a:pt x="0" y="3499"/>
                </a:lnTo>
                <a:cubicBezTo>
                  <a:pt x="0" y="3849"/>
                  <a:pt x="349" y="4199"/>
                  <a:pt x="699" y="4199"/>
                </a:cubicBezTo>
                <a:lnTo>
                  <a:pt x="8813" y="4199"/>
                </a:lnTo>
                <a:cubicBezTo>
                  <a:pt x="9163" y="4199"/>
                  <a:pt x="9513" y="3849"/>
                  <a:pt x="9513" y="3499"/>
                </a:cubicBezTo>
                <a:lnTo>
                  <a:pt x="9513" y="699"/>
                </a:lnTo>
                <a:cubicBezTo>
                  <a:pt x="9513" y="349"/>
                  <a:pt x="9163" y="0"/>
                  <a:pt x="8813" y="0"/>
                </a:cubicBezTo>
                <a:lnTo>
                  <a:pt x="699" y="0"/>
                </a:lnTo>
              </a:path>
            </a:pathLst>
          </a:custGeom>
          <a:solidFill>
            <a:srgbClr val="b3f7f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Регионы, где система соц. контракта распространяется на городское население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 rot="5400000">
            <a:off x="6191640" y="3625200"/>
            <a:ext cx="576360" cy="647640"/>
          </a:xfrm>
          <a:custGeom>
            <a:avLst/>
            <a:gdLst/>
            <a:ahLst/>
            <a:rect l="0" t="0" r="r" b="b"/>
            <a:pathLst>
              <a:path w="1603" h="1801">
                <a:moveTo>
                  <a:pt x="0" y="450"/>
                </a:moveTo>
                <a:lnTo>
                  <a:pt x="801" y="450"/>
                </a:lnTo>
                <a:lnTo>
                  <a:pt x="801" y="0"/>
                </a:lnTo>
                <a:lnTo>
                  <a:pt x="1602" y="900"/>
                </a:lnTo>
                <a:lnTo>
                  <a:pt x="801" y="1800"/>
                </a:lnTo>
                <a:lnTo>
                  <a:pt x="801" y="1350"/>
                </a:lnTo>
                <a:lnTo>
                  <a:pt x="0" y="1350"/>
                </a:lnTo>
                <a:lnTo>
                  <a:pt x="400" y="900"/>
                </a:lnTo>
                <a:lnTo>
                  <a:pt x="0" y="450"/>
                </a:lnTo>
              </a:path>
            </a:pathLst>
          </a:custGeom>
          <a:solidFill>
            <a:srgbClr val="ff00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"/>
          <p:cNvSpPr/>
          <p:nvPr/>
        </p:nvSpPr>
        <p:spPr>
          <a:xfrm>
            <a:off x="879480" y="5925960"/>
            <a:ext cx="3097080" cy="665280"/>
          </a:xfrm>
          <a:custGeom>
            <a:avLst/>
            <a:gdLst/>
            <a:ahLst/>
            <a:rect l="0" t="0" r="r" b="b"/>
            <a:pathLst>
              <a:path w="8605" h="1849">
                <a:moveTo>
                  <a:pt x="308" y="0"/>
                </a:moveTo>
                <a:cubicBezTo>
                  <a:pt x="154" y="0"/>
                  <a:pt x="0" y="154"/>
                  <a:pt x="0" y="308"/>
                </a:cubicBezTo>
                <a:lnTo>
                  <a:pt x="0" y="1540"/>
                </a:lnTo>
                <a:cubicBezTo>
                  <a:pt x="0" y="1694"/>
                  <a:pt x="154" y="1848"/>
                  <a:pt x="308" y="1848"/>
                </a:cubicBezTo>
                <a:lnTo>
                  <a:pt x="8295" y="1848"/>
                </a:lnTo>
                <a:cubicBezTo>
                  <a:pt x="8449" y="1848"/>
                  <a:pt x="8604" y="1694"/>
                  <a:pt x="8604" y="1540"/>
                </a:cubicBezTo>
                <a:lnTo>
                  <a:pt x="8604" y="308"/>
                </a:lnTo>
                <a:cubicBezTo>
                  <a:pt x="8604" y="154"/>
                  <a:pt x="8449" y="0"/>
                  <a:pt x="8295" y="0"/>
                </a:cubicBezTo>
                <a:lnTo>
                  <a:pt x="308" y="0"/>
                </a:lnTo>
              </a:path>
            </a:pathLst>
          </a:custGeom>
          <a:solidFill>
            <a:srgbClr val="00b0f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Магаданская область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Сахалинская область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13" descr=""/>
          <p:cNvPicPr/>
          <p:nvPr/>
        </p:nvPicPr>
        <p:blipFill>
          <a:blip r:embed="rId1"/>
          <a:stretch/>
        </p:blipFill>
        <p:spPr>
          <a:xfrm>
            <a:off x="2004840" y="5303880"/>
            <a:ext cx="682920" cy="6033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28560" y="364680"/>
            <a:ext cx="7886880" cy="162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Arial"/>
                <a:ea typeface="Arial"/>
              </a:rPr>
              <a:t>Приоритетные направления реализации соц.контрактов в регионах:</a:t>
            </a:r>
            <a:br/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606240" y="1628640"/>
            <a:ext cx="7886520" cy="5988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Тюменская область – молочное направление в ЛПХ;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Кемеровская область – кролиководство в ЛПХ;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Республика Бурятия – крупный рогатый скот в ЛПХ;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Чукотский АО и Ямало-Ненецкий АО – ведение рыбного промысла (приобретение лодок, моторов, оборудования для ловли рыбы).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Объект 3" descr=""/>
          <p:cNvPicPr/>
          <p:nvPr/>
        </p:nvPicPr>
        <p:blipFill>
          <a:blip r:embed="rId1"/>
          <a:stretch/>
        </p:blipFill>
        <p:spPr>
          <a:xfrm>
            <a:off x="179280" y="404640"/>
            <a:ext cx="8890200" cy="59137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28200" y="549360"/>
            <a:ext cx="8047080" cy="562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c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Ульяновская область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2018 году заключено 604 контракта на сумму 23 миллиона рублей. Помощь получили 210 многодетных малообеспеченных семей.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1 октября 2019 года заключено более 600 контрактов на общую сумму 23 миллиона рублей.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521 соц.контракт на развитие ЛПХ (90% от общего числа заключенных контрактов).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249 многодетных малообеспеченных семей.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95280" y="365040"/>
            <a:ext cx="8569440" cy="852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Arial"/>
              </a:rPr>
              <a:t>Направления соц. контрактов в Ульяновской области: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065400" y="1260360"/>
            <a:ext cx="3095640" cy="1584360"/>
          </a:xfrm>
          <a:prstGeom prst="horizontalScroll">
            <a:avLst>
              <a:gd name="adj" fmla="val 12500"/>
            </a:avLst>
          </a:prstGeom>
          <a:solidFill>
            <a:srgbClr val="f43d2a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Развитие личного подсобного хозяйства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539640" y="2577960"/>
            <a:ext cx="2087640" cy="792360"/>
          </a:xfrm>
          <a:custGeom>
            <a:avLst/>
            <a:gdLst/>
            <a:ahLst/>
            <a:rect l="0" t="0" r="r" b="b"/>
            <a:pathLst>
              <a:path w="5801" h="2203">
                <a:moveTo>
                  <a:pt x="367" y="0"/>
                </a:moveTo>
                <a:cubicBezTo>
                  <a:pt x="183" y="0"/>
                  <a:pt x="0" y="183"/>
                  <a:pt x="0" y="367"/>
                </a:cubicBezTo>
                <a:lnTo>
                  <a:pt x="0" y="1835"/>
                </a:lnTo>
                <a:cubicBezTo>
                  <a:pt x="0" y="2018"/>
                  <a:pt x="183" y="2202"/>
                  <a:pt x="367" y="2202"/>
                </a:cubicBezTo>
                <a:lnTo>
                  <a:pt x="5433" y="2202"/>
                </a:lnTo>
                <a:cubicBezTo>
                  <a:pt x="5616" y="2202"/>
                  <a:pt x="5800" y="2018"/>
                  <a:pt x="5800" y="1835"/>
                </a:cubicBezTo>
                <a:lnTo>
                  <a:pt x="5800" y="367"/>
                </a:lnTo>
                <a:cubicBezTo>
                  <a:pt x="5800" y="183"/>
                  <a:pt x="5616" y="0"/>
                  <a:pt x="5433" y="0"/>
                </a:cubicBezTo>
                <a:lnTo>
                  <a:pt x="367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кролиководство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4981680" y="3218040"/>
            <a:ext cx="2089080" cy="792000"/>
          </a:xfrm>
          <a:custGeom>
            <a:avLst/>
            <a:gdLst/>
            <a:ahLst/>
            <a:rect l="0" t="0" r="r" b="b"/>
            <a:pathLst>
              <a:path w="5805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5437" y="2201"/>
                </a:lnTo>
                <a:cubicBezTo>
                  <a:pt x="5620" y="2201"/>
                  <a:pt x="5804" y="2017"/>
                  <a:pt x="5804" y="1834"/>
                </a:cubicBezTo>
                <a:lnTo>
                  <a:pt x="5804" y="366"/>
                </a:lnTo>
                <a:cubicBezTo>
                  <a:pt x="5804" y="183"/>
                  <a:pt x="5620" y="0"/>
                  <a:pt x="5437" y="0"/>
                </a:cubicBezTo>
                <a:lnTo>
                  <a:pt x="366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овощеводство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598320" y="1413000"/>
            <a:ext cx="2089440" cy="936360"/>
          </a:xfrm>
          <a:custGeom>
            <a:avLst/>
            <a:gdLst/>
            <a:ahLst/>
            <a:rect l="0" t="0" r="r" b="b"/>
            <a:pathLst>
              <a:path w="5806" h="2603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8"/>
                </a:lnTo>
                <a:cubicBezTo>
                  <a:pt x="0" y="2385"/>
                  <a:pt x="216" y="2602"/>
                  <a:pt x="433" y="2602"/>
                </a:cubicBezTo>
                <a:lnTo>
                  <a:pt x="5371" y="2602"/>
                </a:lnTo>
                <a:cubicBezTo>
                  <a:pt x="5588" y="2602"/>
                  <a:pt x="5805" y="2385"/>
                  <a:pt x="5805" y="2168"/>
                </a:cubicBezTo>
                <a:lnTo>
                  <a:pt x="5805" y="433"/>
                </a:lnTo>
                <a:cubicBezTo>
                  <a:pt x="5805" y="216"/>
                  <a:pt x="5588" y="0"/>
                  <a:pt x="5371" y="0"/>
                </a:cubicBezTo>
                <a:lnTo>
                  <a:pt x="433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Разведение крупного рогатого скота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2743200" y="3224160"/>
            <a:ext cx="2087640" cy="792360"/>
          </a:xfrm>
          <a:custGeom>
            <a:avLst/>
            <a:gdLst/>
            <a:ahLst/>
            <a:rect l="0" t="0" r="r" b="b"/>
            <a:pathLst>
              <a:path w="5801" h="2203">
                <a:moveTo>
                  <a:pt x="367" y="0"/>
                </a:moveTo>
                <a:cubicBezTo>
                  <a:pt x="183" y="0"/>
                  <a:pt x="0" y="183"/>
                  <a:pt x="0" y="367"/>
                </a:cubicBezTo>
                <a:lnTo>
                  <a:pt x="0" y="1835"/>
                </a:lnTo>
                <a:cubicBezTo>
                  <a:pt x="0" y="2018"/>
                  <a:pt x="183" y="2202"/>
                  <a:pt x="367" y="2202"/>
                </a:cubicBezTo>
                <a:lnTo>
                  <a:pt x="5433" y="2202"/>
                </a:lnTo>
                <a:cubicBezTo>
                  <a:pt x="5616" y="2202"/>
                  <a:pt x="5800" y="2018"/>
                  <a:pt x="5800" y="1835"/>
                </a:cubicBezTo>
                <a:lnTo>
                  <a:pt x="5800" y="367"/>
                </a:lnTo>
                <a:cubicBezTo>
                  <a:pt x="5800" y="183"/>
                  <a:pt x="5616" y="0"/>
                  <a:pt x="5433" y="0"/>
                </a:cubicBezTo>
                <a:lnTo>
                  <a:pt x="367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пчеловодство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6659640" y="1390680"/>
            <a:ext cx="2089080" cy="792000"/>
          </a:xfrm>
          <a:custGeom>
            <a:avLst/>
            <a:gdLst/>
            <a:ahLst/>
            <a:rect l="0" t="0" r="r" b="b"/>
            <a:pathLst>
              <a:path w="5805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5437" y="2201"/>
                </a:lnTo>
                <a:cubicBezTo>
                  <a:pt x="5620" y="2201"/>
                  <a:pt x="5804" y="2017"/>
                  <a:pt x="5804" y="1834"/>
                </a:cubicBezTo>
                <a:lnTo>
                  <a:pt x="5804" y="366"/>
                </a:lnTo>
                <a:cubicBezTo>
                  <a:pt x="5804" y="183"/>
                  <a:pt x="5620" y="0"/>
                  <a:pt x="5437" y="0"/>
                </a:cubicBezTo>
                <a:lnTo>
                  <a:pt x="366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Разведение мелкого скота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2" descr=""/>
          <p:cNvPicPr/>
          <p:nvPr/>
        </p:nvPicPr>
        <p:blipFill>
          <a:blip r:embed="rId1"/>
          <a:stretch/>
        </p:blipFill>
        <p:spPr>
          <a:xfrm>
            <a:off x="6008760" y="4378320"/>
            <a:ext cx="3081240" cy="205092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5" descr=""/>
          <p:cNvPicPr/>
          <p:nvPr/>
        </p:nvPicPr>
        <p:blipFill>
          <a:blip r:embed="rId2"/>
          <a:stretch/>
        </p:blipFill>
        <p:spPr>
          <a:xfrm>
            <a:off x="3024360" y="4354560"/>
            <a:ext cx="2906640" cy="207324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6" descr=""/>
          <p:cNvPicPr/>
          <p:nvPr/>
        </p:nvPicPr>
        <p:blipFill>
          <a:blip r:embed="rId3"/>
          <a:stretch/>
        </p:blipFill>
        <p:spPr>
          <a:xfrm>
            <a:off x="155520" y="4354560"/>
            <a:ext cx="2763720" cy="2073240"/>
          </a:xfrm>
          <a:prstGeom prst="rect">
            <a:avLst/>
          </a:prstGeom>
          <a:ln>
            <a:noFill/>
          </a:ln>
        </p:spPr>
      </p:pic>
      <p:sp>
        <p:nvSpPr>
          <p:cNvPr id="164" name="CustomShape 8"/>
          <p:cNvSpPr/>
          <p:nvPr/>
        </p:nvSpPr>
        <p:spPr>
          <a:xfrm>
            <a:off x="6659640" y="2303640"/>
            <a:ext cx="2089080" cy="792000"/>
          </a:xfrm>
          <a:custGeom>
            <a:avLst/>
            <a:gdLst/>
            <a:ahLst/>
            <a:rect l="0" t="0" r="r" b="b"/>
            <a:pathLst>
              <a:path w="5805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5437" y="2201"/>
                </a:lnTo>
                <a:cubicBezTo>
                  <a:pt x="5620" y="2201"/>
                  <a:pt x="5804" y="2017"/>
                  <a:pt x="5804" y="1834"/>
                </a:cubicBezTo>
                <a:lnTo>
                  <a:pt x="5804" y="366"/>
                </a:lnTo>
                <a:cubicBezTo>
                  <a:pt x="5804" y="183"/>
                  <a:pt x="5620" y="0"/>
                  <a:pt x="5437" y="0"/>
                </a:cubicBezTo>
                <a:lnTo>
                  <a:pt x="366" y="0"/>
                </a:lnTo>
              </a:path>
            </a:pathLst>
          </a:custGeom>
          <a:solidFill>
            <a:srgbClr val="adfa8e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птицеводство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24000" y="364680"/>
            <a:ext cx="8478720" cy="903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Arial"/>
              </a:rPr>
              <a:t>Направления соц. контрактов в Ульяновской области: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965320" y="1125360"/>
            <a:ext cx="3129120" cy="1727280"/>
          </a:xfrm>
          <a:prstGeom prst="horizontalScroll">
            <a:avLst>
              <a:gd name="adj" fmla="val 12500"/>
            </a:avLst>
          </a:prstGeom>
          <a:solidFill>
            <a:srgbClr val="26eef8"/>
          </a:solidFill>
          <a:ln w="12600">
            <a:solidFill>
              <a:srgbClr val="ae5a2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Развитие индивидуальной предпринимательской деятельности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279000" y="1387080"/>
            <a:ext cx="2482920" cy="855720"/>
          </a:xfrm>
          <a:prstGeom prst="rect">
            <a:avLst/>
          </a:prstGeom>
          <a:solidFill>
            <a:srgbClr val="ffff00"/>
          </a:solidFill>
          <a:ln w="12600">
            <a:solidFill>
              <a:srgbClr val="41719c"/>
            </a:solidFill>
            <a:miter/>
          </a:ln>
        </p:spPr>
        <p:txBody>
          <a:bodyPr anchor="ctr">
            <a:normAutofit/>
          </a:bodyPr>
          <a:p>
            <a:pPr algn="ctr">
              <a:spcBef>
                <a:spcPts val="998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Мини-пекарни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3348000" y="2865600"/>
            <a:ext cx="2575080" cy="947520"/>
          </a:xfrm>
          <a:custGeom>
            <a:avLst/>
            <a:gdLst/>
            <a:ahLst/>
            <a:rect l="0" t="0" r="r" b="b"/>
            <a:pathLst>
              <a:path w="7155" h="2634">
                <a:moveTo>
                  <a:pt x="438" y="0"/>
                </a:moveTo>
                <a:cubicBezTo>
                  <a:pt x="219" y="0"/>
                  <a:pt x="0" y="219"/>
                  <a:pt x="0" y="438"/>
                </a:cubicBezTo>
                <a:lnTo>
                  <a:pt x="0" y="2194"/>
                </a:lnTo>
                <a:cubicBezTo>
                  <a:pt x="0" y="2413"/>
                  <a:pt x="219" y="2633"/>
                  <a:pt x="438" y="2633"/>
                </a:cubicBezTo>
                <a:lnTo>
                  <a:pt x="6715" y="2633"/>
                </a:lnTo>
                <a:cubicBezTo>
                  <a:pt x="6934" y="2633"/>
                  <a:pt x="7154" y="2413"/>
                  <a:pt x="7154" y="2194"/>
                </a:cubicBezTo>
                <a:lnTo>
                  <a:pt x="7154" y="438"/>
                </a:lnTo>
                <a:cubicBezTo>
                  <a:pt x="7154" y="219"/>
                  <a:pt x="6934" y="0"/>
                  <a:pt x="6715" y="0"/>
                </a:cubicBezTo>
                <a:lnTo>
                  <a:pt x="438" y="0"/>
                </a:lnTo>
              </a:path>
            </a:pathLst>
          </a:custGeom>
          <a:solidFill>
            <a:srgbClr val="ffff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Arial"/>
              </a:rPr>
              <a:t>Домашние мастерские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6227640" y="1341360"/>
            <a:ext cx="2575080" cy="947880"/>
          </a:xfrm>
          <a:custGeom>
            <a:avLst/>
            <a:gdLst/>
            <a:ahLst/>
            <a:rect l="0" t="0" r="r" b="b"/>
            <a:pathLst>
              <a:path w="7155" h="2635">
                <a:moveTo>
                  <a:pt x="439" y="0"/>
                </a:moveTo>
                <a:cubicBezTo>
                  <a:pt x="219" y="0"/>
                  <a:pt x="0" y="219"/>
                  <a:pt x="0" y="439"/>
                </a:cubicBezTo>
                <a:lnTo>
                  <a:pt x="0" y="2195"/>
                </a:lnTo>
                <a:cubicBezTo>
                  <a:pt x="0" y="2414"/>
                  <a:pt x="219" y="2634"/>
                  <a:pt x="439" y="2634"/>
                </a:cubicBezTo>
                <a:lnTo>
                  <a:pt x="6715" y="2634"/>
                </a:lnTo>
                <a:cubicBezTo>
                  <a:pt x="6934" y="2634"/>
                  <a:pt x="7154" y="2414"/>
                  <a:pt x="7154" y="2195"/>
                </a:cubicBezTo>
                <a:lnTo>
                  <a:pt x="7154" y="439"/>
                </a:lnTo>
                <a:cubicBezTo>
                  <a:pt x="7154" y="219"/>
                  <a:pt x="6934" y="0"/>
                  <a:pt x="6715" y="0"/>
                </a:cubicBezTo>
                <a:lnTo>
                  <a:pt x="439" y="0"/>
                </a:lnTo>
              </a:path>
            </a:pathLst>
          </a:custGeom>
          <a:solidFill>
            <a:srgbClr val="ffff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Arial"/>
              </a:rPr>
              <a:t>Частные школы раннего развития детей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6256440" y="2421000"/>
            <a:ext cx="2574720" cy="947520"/>
          </a:xfrm>
          <a:custGeom>
            <a:avLst/>
            <a:gdLst/>
            <a:ahLst/>
            <a:rect l="0" t="0" r="r" b="b"/>
            <a:pathLst>
              <a:path w="7154" h="2634">
                <a:moveTo>
                  <a:pt x="438" y="0"/>
                </a:moveTo>
                <a:cubicBezTo>
                  <a:pt x="219" y="0"/>
                  <a:pt x="0" y="219"/>
                  <a:pt x="0" y="438"/>
                </a:cubicBezTo>
                <a:lnTo>
                  <a:pt x="0" y="2194"/>
                </a:lnTo>
                <a:cubicBezTo>
                  <a:pt x="0" y="2413"/>
                  <a:pt x="219" y="2633"/>
                  <a:pt x="438" y="2633"/>
                </a:cubicBezTo>
                <a:lnTo>
                  <a:pt x="6714" y="2633"/>
                </a:lnTo>
                <a:cubicBezTo>
                  <a:pt x="6933" y="2633"/>
                  <a:pt x="7153" y="2413"/>
                  <a:pt x="7153" y="2194"/>
                </a:cubicBezTo>
                <a:lnTo>
                  <a:pt x="7153" y="438"/>
                </a:lnTo>
                <a:cubicBezTo>
                  <a:pt x="7153" y="219"/>
                  <a:pt x="6933" y="0"/>
                  <a:pt x="6714" y="0"/>
                </a:cubicBezTo>
                <a:lnTo>
                  <a:pt x="438" y="0"/>
                </a:lnTo>
              </a:path>
            </a:pathLst>
          </a:custGeom>
          <a:solidFill>
            <a:srgbClr val="ffff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  <a:spcBef>
                <a:spcPts val="998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Arial"/>
              </a:rPr>
              <a:t>Пункты ветеринарной помощи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Рисунок 1" descr=""/>
          <p:cNvPicPr/>
          <p:nvPr/>
        </p:nvPicPr>
        <p:blipFill>
          <a:blip r:embed="rId1"/>
          <a:stretch/>
        </p:blipFill>
        <p:spPr>
          <a:xfrm>
            <a:off x="366840" y="2362320"/>
            <a:ext cx="2133360" cy="264312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2" descr=""/>
          <p:cNvPicPr/>
          <p:nvPr/>
        </p:nvPicPr>
        <p:blipFill>
          <a:blip r:embed="rId2"/>
          <a:stretch/>
        </p:blipFill>
        <p:spPr>
          <a:xfrm>
            <a:off x="6545160" y="3583080"/>
            <a:ext cx="2133720" cy="28432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5" descr=""/>
          <p:cNvPicPr/>
          <p:nvPr/>
        </p:nvPicPr>
        <p:blipFill>
          <a:blip r:embed="rId3"/>
          <a:stretch/>
        </p:blipFill>
        <p:spPr>
          <a:xfrm>
            <a:off x="233280" y="5105520"/>
            <a:ext cx="2367000" cy="157788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0" descr=""/>
          <p:cNvPicPr/>
          <p:nvPr/>
        </p:nvPicPr>
        <p:blipFill>
          <a:blip r:embed="rId4"/>
          <a:stretch/>
        </p:blipFill>
        <p:spPr>
          <a:xfrm>
            <a:off x="2965320" y="4019400"/>
            <a:ext cx="3291120" cy="2406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2010-02-12T00:41:59Z</dcterms:created>
  <dc:creator>Mariajose</dc:creator>
  <dc:description/>
  <dc:language>en-US</dc:language>
  <cp:lastModifiedBy>Пользователь</cp:lastModifiedBy>
  <dcterms:modified xsi:type="dcterms:W3CDTF">2019-12-09T00:26:58Z</dcterms:modified>
  <cp:revision>68</cp:revision>
  <dc:subject/>
  <dc:title>Diapositiva 1</dc:title>
</cp:coreProperties>
</file>