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8" r:id="rId3"/>
    <p:sldId id="269" r:id="rId4"/>
    <p:sldId id="270" r:id="rId5"/>
    <p:sldId id="271" r:id="rId6"/>
    <p:sldId id="263" r:id="rId7"/>
    <p:sldId id="264" r:id="rId8"/>
    <p:sldId id="265" r:id="rId9"/>
    <p:sldId id="272" r:id="rId10"/>
    <p:sldId id="266" r:id="rId11"/>
    <p:sldId id="267" r:id="rId12"/>
    <p:sldId id="275" r:id="rId13"/>
    <p:sldId id="279" r:id="rId14"/>
    <p:sldId id="277" r:id="rId15"/>
    <p:sldId id="280" r:id="rId16"/>
    <p:sldId id="278" r:id="rId17"/>
    <p:sldId id="261" r:id="rId18"/>
    <p:sldId id="260" r:id="rId19"/>
    <p:sldId id="273" r:id="rId20"/>
    <p:sldId id="282" r:id="rId21"/>
    <p:sldId id="28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1320" y="-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2FBB5-73E9-43F0-8E00-9685554651C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01590-1D8E-4BA4-8718-7CA4A83E4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01590-1D8E-4BA4-8718-7CA4A83E40A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4D88-800E-4C0F-ABA5-8700F29978B1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A38F051-0456-4EA9-9873-C4667DE9F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4D88-800E-4C0F-ABA5-8700F29978B1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F051-0456-4EA9-9873-C4667DE9F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4D88-800E-4C0F-ABA5-8700F29978B1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F051-0456-4EA9-9873-C4667DE9F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4D88-800E-4C0F-ABA5-8700F29978B1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A38F051-0456-4EA9-9873-C4667DE9F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4D88-800E-4C0F-ABA5-8700F29978B1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F051-0456-4EA9-9873-C4667DE9FC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4D88-800E-4C0F-ABA5-8700F29978B1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F051-0456-4EA9-9873-C4667DE9F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4D88-800E-4C0F-ABA5-8700F29978B1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A38F051-0456-4EA9-9873-C4667DE9FC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4D88-800E-4C0F-ABA5-8700F29978B1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F051-0456-4EA9-9873-C4667DE9F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4D88-800E-4C0F-ABA5-8700F29978B1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F051-0456-4EA9-9873-C4667DE9F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4D88-800E-4C0F-ABA5-8700F29978B1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F051-0456-4EA9-9873-C4667DE9F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4D88-800E-4C0F-ABA5-8700F29978B1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F051-0456-4EA9-9873-C4667DE9FC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674D88-800E-4C0F-ABA5-8700F29978B1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38F051-0456-4EA9-9873-C4667DE9FC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348881"/>
            <a:ext cx="8458200" cy="259228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Потенциал социального контракта в разрешении проблемы бедности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ru-RU" dirty="0" smtClean="0"/>
              <a:t>Декабрь 2019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Версии причин бедности </a:t>
            </a:r>
            <a:r>
              <a:rPr lang="ru-RU" sz="1600" dirty="0" smtClean="0"/>
              <a:t>(3 из 3)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Социально-психологические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бедность как следствие личностных качеств, сформированных в неблагоприятных социальных условиях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 (культура бедности)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475656" y="2636912"/>
            <a:ext cx="108012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Содержимое 5" descr="https://up.tsargrad.tv/uploads/%D0%AD%D0%BB%D0%B8%D0%BD%D0%B0/%D1%80%D0%B5%D0%B1%D0%B5%D0%BD%D0%BE%D0%BA2_YAKOBCHUK%20VIACHESLAV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42111"/>
            <a:ext cx="4343400" cy="24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Ловушка бедности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социально-экономические  механизмы, не позволяющие преодолеть черту бедности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например, невозможность из-за нехватки дохода: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получить профессию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наладить домашнее натуральное хозяйство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обучить детей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Стрелка вправо 4"/>
          <p:cNvSpPr/>
          <p:nvPr/>
        </p:nvSpPr>
        <p:spPr>
          <a:xfrm>
            <a:off x="3707904" y="2708920"/>
            <a:ext cx="79208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Специфический образ жизни бедных слоев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фатализм, беспомощность, смирение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неучастие в общественных организациях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непосещение крупных общественных учреждений (универмаги, театры)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тенденция скорее стремиться к кратковременным удовольствиям, чем заботиться о будущем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Характерные убеждения психологии бедности: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синица в руке лучше журавля в небе;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ищи не очень трудную работу – чтобы хватало на жизнь;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судьба каждого предопределена – лучше и не суетиться;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чем меньше ждешь от жизни – тем больше доволен тем, что получаешь;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скромность украшает человека, а деньги сами по себе не приносят счастья, поэтому не стоит думать, учиться зарабатывать, сохранять и приумножать.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Таким образом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бедные развивают определенные взгляды и нормы поведения, позволяющие им приспособиться к условиям жизни и тем самым избежать безнадежности и отчаяния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эти взгляды и нормы способствуют укоренению бедности: </a:t>
            </a:r>
            <a:r>
              <a:rPr lang="ru-RU" b="1" i="1" dirty="0" smtClean="0"/>
              <a:t>даже при изменении индивидуальных условий такие люди не способны воспользоваться переменами, чтобы вытащить себя из бедственного положения.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инструменты  самооправдания бедности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о</a:t>
            </a:r>
            <a:r>
              <a:rPr lang="ru-RU" dirty="0" smtClean="0"/>
              <a:t>т трудов праведных не наживешь палат каменных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воруют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</a:t>
            </a:r>
            <a:r>
              <a:rPr lang="ru-RU" dirty="0" smtClean="0"/>
              <a:t>лохое, несправедливое государство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м</a:t>
            </a:r>
            <a:r>
              <a:rPr lang="ru-RU" dirty="0" smtClean="0"/>
              <a:t>не не дали возможности, а теперь поздно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755776"/>
          </a:xfrm>
        </p:spPr>
        <p:txBody>
          <a:bodyPr/>
          <a:lstStyle/>
          <a:p>
            <a:r>
              <a:rPr lang="ru-RU" dirty="0" smtClean="0"/>
              <a:t>Потенциал  социального  контракта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429000"/>
            <a:ext cx="8686800" cy="2651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Социальный контракт может быть средством: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Смягчения</a:t>
            </a:r>
            <a:r>
              <a:rPr lang="ru-RU" dirty="0" smtClean="0"/>
              <a:t> </a:t>
            </a:r>
            <a:r>
              <a:rPr lang="ru-RU" dirty="0" smtClean="0"/>
              <a:t>проблемы </a:t>
            </a:r>
            <a:r>
              <a:rPr lang="ru-RU" dirty="0" smtClean="0"/>
              <a:t>бедности в целом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Помощи лицам оказавшимся за чертой </a:t>
            </a:r>
            <a:r>
              <a:rPr lang="ru-RU" dirty="0" smtClean="0"/>
              <a:t>бедности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Помощи лицам стремящимся преодолеть состояние </a:t>
            </a:r>
            <a:r>
              <a:rPr lang="ru-RU" dirty="0" smtClean="0"/>
              <a:t>бедности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Повышения качества </a:t>
            </a:r>
            <a:r>
              <a:rPr lang="ru-RU" dirty="0" smtClean="0"/>
              <a:t>жизни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Предоставления шанса преодолеть состояние </a:t>
            </a:r>
            <a:r>
              <a:rPr lang="ru-RU" dirty="0" smtClean="0"/>
              <a:t>бедности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Стимулирования личной ответственности за собственное </a:t>
            </a:r>
            <a:r>
              <a:rPr lang="ru-RU" dirty="0" smtClean="0"/>
              <a:t>благополучие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Важно учитывать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Контракт – не изменит личность человека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Контракт – меняет ситуацию в которой находится человек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необходимо заключать с теми, кто </a:t>
            </a:r>
            <a:r>
              <a:rPr lang="ru-RU" dirty="0" smtClean="0"/>
              <a:t>проявляет готовность</a:t>
            </a:r>
            <a:r>
              <a:rPr lang="ru-RU" dirty="0" smtClean="0"/>
              <a:t> </a:t>
            </a:r>
            <a:r>
              <a:rPr lang="ru-RU" dirty="0" smtClean="0"/>
              <a:t>справиться с бедностью, а не с теми, кто беден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779912" y="3501008"/>
            <a:ext cx="144016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 </a:t>
            </a:r>
            <a:r>
              <a:rPr lang="ru-RU" sz="1800" dirty="0" smtClean="0"/>
              <a:t>(1 из 2)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Решить проблему бедности невозможно, но есть возможность ее </a:t>
            </a:r>
            <a:r>
              <a:rPr lang="ru-RU" dirty="0" smtClean="0"/>
              <a:t>смягчить.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Социальный контракт имеет потенциал помощи конкретным индивидам и семьям в преодолении бедности.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Социальный контракт полезен только в том случае, если индивид или семья сами прикладывают усилия к решению проблемы низких доходов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756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Бедность сопровождает человечество всю его историю</a:t>
            </a:r>
            <a:endParaRPr lang="ru-RU" dirty="0"/>
          </a:p>
        </p:txBody>
      </p:sp>
      <p:pic>
        <p:nvPicPr>
          <p:cNvPr id="4" name="Содержимое 3" descr="https://ru-static.z-dn.net/files/d64/6826663f1360e447cae2895606752e8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050" y="2205038"/>
            <a:ext cx="5260299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 </a:t>
            </a:r>
            <a:r>
              <a:rPr lang="ru-RU" sz="1800" dirty="0" smtClean="0"/>
              <a:t>(2 из 2)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ru-RU" dirty="0" smtClean="0"/>
              <a:t>Социальный контракт имеет ограниченное применение и должен быть использован в сочетании с иными средствами социальной помощи для смягчения проблемы бедности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ru-RU" dirty="0" smtClean="0"/>
              <a:t>Наряду с реализацией социального контракта необходимо осуществлять мероприятия по социально-психологической реабилитации лиц живущих за чертой бедности</a:t>
            </a:r>
          </a:p>
          <a:p>
            <a:pPr marL="514350" indent="-514350">
              <a:buFont typeface="+mj-lt"/>
              <a:buAutoNum type="arabicPeriod" startAt="4"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1988841"/>
            <a:ext cx="8458200" cy="4086946"/>
          </a:xfrm>
        </p:spPr>
        <p:txBody>
          <a:bodyPr/>
          <a:lstStyle/>
          <a:p>
            <a:pPr algn="ctr"/>
            <a:r>
              <a:rPr lang="ru-RU" smtClean="0"/>
              <a:t>СПАСИБО ЗА ВНИМАНИЕ И ТЕРПЕНИЕ!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V="1">
            <a:off x="381000" y="764704"/>
            <a:ext cx="8458200" cy="72008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www.finversia.ru/site/public/elfinder/publication/statya_29.03.2018_ris1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63980" y="2041684"/>
            <a:ext cx="6568440" cy="355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Все попытки решить проблему бедности терпели неудачу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«Общество всеобщего благосостояния» (1940 – 1950 гг.)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«Великое общество» (1960-1970 гг.)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Кризис конец 1970-ых начало 1980-ых гг.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139952" y="2708920"/>
            <a:ext cx="864096" cy="1728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Ключевые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Можно ли решить проблему бедности?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Правые           Левые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нет                  да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Следует ли решать проблему бедности?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Правые           Левые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нет                   да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 rot="2024043">
            <a:off x="1508816" y="2556710"/>
            <a:ext cx="267141" cy="978408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flipH="1">
            <a:off x="1187624" y="4077072"/>
            <a:ext cx="242313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835086" flipH="1">
            <a:off x="2960598" y="2582811"/>
            <a:ext cx="318637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275856" y="4077072"/>
            <a:ext cx="21602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024043">
            <a:off x="5685280" y="2556710"/>
            <a:ext cx="267141" cy="978408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835086" flipH="1">
            <a:off x="7517643" y="2654819"/>
            <a:ext cx="318637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flipH="1">
            <a:off x="5508104" y="4005064"/>
            <a:ext cx="242313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668344" y="4077072"/>
            <a:ext cx="21602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81000" y="3284985"/>
            <a:ext cx="8458200" cy="2790802"/>
          </a:xfrm>
        </p:spPr>
        <p:txBody>
          <a:bodyPr/>
          <a:lstStyle/>
          <a:p>
            <a:pPr algn="ctr"/>
            <a:r>
              <a:rPr lang="ru-RU" dirty="0" smtClean="0"/>
              <a:t>Решить  нельзя  -  решать  необходимо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81000" y="1052736"/>
            <a:ext cx="8458200" cy="100811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вывод</a:t>
            </a:r>
            <a:endParaRPr lang="ru-RU" sz="5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Вопрос - ответ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115072" cy="47244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Прежде чем решать проблему, необходимо </a:t>
            </a:r>
            <a:r>
              <a:rPr lang="ru-RU" b="1" dirty="0" smtClean="0"/>
              <a:t>ответить на вопросы о ее сути и причинах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ответ о ее сути позволит </a:t>
            </a:r>
            <a:r>
              <a:rPr lang="ru-RU" dirty="0" err="1" smtClean="0"/>
              <a:t>критериально</a:t>
            </a:r>
            <a:r>
              <a:rPr lang="ru-RU" dirty="0" smtClean="0"/>
              <a:t> </a:t>
            </a:r>
            <a:r>
              <a:rPr lang="ru-RU" b="1" dirty="0" smtClean="0"/>
              <a:t>принимать решение о том с кем следует заключать социальный контракт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ответ о ее причинах позволит понять как ее </a:t>
            </a:r>
            <a:r>
              <a:rPr lang="ru-RU" b="1" dirty="0" err="1" smtClean="0"/>
              <a:t>профилактировать</a:t>
            </a:r>
            <a:r>
              <a:rPr lang="ru-RU" b="1" dirty="0" smtClean="0"/>
              <a:t> и преодолевать с помощью социального контракта</a:t>
            </a:r>
            <a:endParaRPr lang="ru-RU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707904" y="1844824"/>
            <a:ext cx="864096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779912" y="4077072"/>
            <a:ext cx="864096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Подходы к пониманию Сути бедности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3500" b="1" dirty="0" smtClean="0"/>
              <a:t>абсолютный </a:t>
            </a:r>
            <a:r>
              <a:rPr lang="ru-RU" sz="3000" b="1" dirty="0" smtClean="0"/>
              <a:t>подход</a:t>
            </a:r>
            <a:r>
              <a:rPr lang="ru-RU" sz="3500" b="1" dirty="0" smtClean="0"/>
              <a:t> </a:t>
            </a:r>
            <a:r>
              <a:rPr lang="ru-RU" dirty="0" smtClean="0"/>
              <a:t>(или, имеющие </a:t>
            </a:r>
            <a:r>
              <a:rPr lang="ru-RU" b="1" dirty="0" smtClean="0"/>
              <a:t>меньше, чем </a:t>
            </a:r>
            <a:r>
              <a:rPr lang="ru-RU" dirty="0" smtClean="0"/>
              <a:t>объективно определенный </a:t>
            </a:r>
            <a:r>
              <a:rPr lang="ru-RU" b="1" dirty="0" smtClean="0"/>
              <a:t>абсолютный минимум</a:t>
            </a:r>
            <a:r>
              <a:rPr lang="ru-RU" dirty="0" smtClean="0"/>
              <a:t>)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3500" b="1" dirty="0" smtClean="0"/>
              <a:t> относительный </a:t>
            </a:r>
            <a:r>
              <a:rPr lang="ru-RU" sz="3000" b="1" dirty="0" smtClean="0"/>
              <a:t>подход</a:t>
            </a:r>
            <a:r>
              <a:rPr lang="ru-RU" sz="3500" b="1" dirty="0" smtClean="0"/>
              <a:t> </a:t>
            </a:r>
            <a:r>
              <a:rPr lang="ru-RU" dirty="0" smtClean="0"/>
              <a:t>(или “имеющие </a:t>
            </a:r>
            <a:r>
              <a:rPr lang="ru-RU" b="1" dirty="0" smtClean="0"/>
              <a:t>меньше, чем остальные</a:t>
            </a:r>
            <a:r>
              <a:rPr lang="ru-RU" dirty="0" smtClean="0"/>
              <a:t>”)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3500" b="1" dirty="0" smtClean="0"/>
              <a:t>субъективный </a:t>
            </a:r>
            <a:r>
              <a:rPr lang="ru-RU" sz="3000" b="1" dirty="0" smtClean="0"/>
              <a:t>подход </a:t>
            </a:r>
            <a:r>
              <a:rPr lang="ru-RU" dirty="0" smtClean="0"/>
              <a:t>(или “</a:t>
            </a:r>
            <a:r>
              <a:rPr lang="ru-RU" b="1" dirty="0" smtClean="0"/>
              <a:t>ощущающие, что не имеют достаточно</a:t>
            </a:r>
            <a:r>
              <a:rPr lang="ru-RU" dirty="0" smtClean="0"/>
              <a:t>, чтобы жить”)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3500" b="1" dirty="0" smtClean="0"/>
              <a:t> интегральный</a:t>
            </a:r>
            <a:r>
              <a:rPr lang="ru-RU" dirty="0" smtClean="0"/>
              <a:t>, сводящий </a:t>
            </a:r>
            <a:r>
              <a:rPr lang="ru-RU" b="1" dirty="0" smtClean="0"/>
              <a:t>в едином индикаторе ряд статистических </a:t>
            </a:r>
            <a:r>
              <a:rPr lang="ru-RU" dirty="0" smtClean="0"/>
              <a:t>характеристик, определяющих бедность населения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Версии причин бедности </a:t>
            </a:r>
            <a:r>
              <a:rPr lang="ru-RU" sz="1600" dirty="0" smtClean="0"/>
              <a:t>(1 из 3)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Религиозный взгляд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Бедность как следствие порока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Бедность как условие спасения души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Бедность как средство спасения богатого</a:t>
            </a:r>
          </a:p>
          <a:p>
            <a:endParaRPr lang="ru-RU" dirty="0"/>
          </a:p>
        </p:txBody>
      </p:sp>
      <p:pic>
        <p:nvPicPr>
          <p:cNvPr id="9" name="Содержимое 8" descr="https://st03.kakprosto.ru/images/article/2014/1/27/1_52ee7e682539d52ee7e68253d8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32933"/>
            <a:ext cx="4343400" cy="325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Версии причин бедности </a:t>
            </a:r>
            <a:r>
              <a:rPr lang="ru-RU" sz="1600" dirty="0" smtClean="0"/>
              <a:t>(2 из 3)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Объективные  причины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Потеря работы из-за экономического кризиса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Несправедливое перераспределение национального богатства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Отсутствие доступности системы качественного образования и медицинского обслуживания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https://investments.academic.ru/pictures/investments/img1987752_vernuvshis_iz_armii_ostalis_bez_rabotyi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48230"/>
            <a:ext cx="4343400" cy="342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1884</TotalTime>
  <Words>651</Words>
  <Application>Microsoft Office PowerPoint</Application>
  <PresentationFormat>Экран (4:3)</PresentationFormat>
  <Paragraphs>110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Потенциал социального контракта в разрешении проблемы бедности</vt:lpstr>
      <vt:lpstr>Бедность сопровождает человечество всю его историю</vt:lpstr>
      <vt:lpstr>Все попытки решить проблему бедности терпели неудачу</vt:lpstr>
      <vt:lpstr>Ключевые вопросы</vt:lpstr>
      <vt:lpstr>Решить  нельзя  -  решать  необходимо</vt:lpstr>
      <vt:lpstr>Вопрос - ответ</vt:lpstr>
      <vt:lpstr>Подходы к пониманию Сути бедности</vt:lpstr>
      <vt:lpstr>Версии причин бедности (1 из 3)</vt:lpstr>
      <vt:lpstr>Версии причин бедности (2 из 3)</vt:lpstr>
      <vt:lpstr>Версии причин бедности (3 из 3)</vt:lpstr>
      <vt:lpstr>Ловушка бедности</vt:lpstr>
      <vt:lpstr>Специфический образ жизни бедных слоев </vt:lpstr>
      <vt:lpstr>Характерные убеждения психологии бедности: </vt:lpstr>
      <vt:lpstr>Таким образом</vt:lpstr>
      <vt:lpstr>инструменты  самооправдания бедности</vt:lpstr>
      <vt:lpstr>Потенциал  социального  контракта</vt:lpstr>
      <vt:lpstr>Социальный контракт может быть средством: </vt:lpstr>
      <vt:lpstr>Важно учитывать</vt:lpstr>
      <vt:lpstr>Выводы (1 из 2)</vt:lpstr>
      <vt:lpstr>Выводы (2 из 2)</vt:lpstr>
      <vt:lpstr>СПАСИБО ЗА ВНИМАНИЕ И ТЕРПЕНИЕ!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Вячеслав</dc:creator>
  <cp:lastModifiedBy>Вячеслав</cp:lastModifiedBy>
  <cp:revision>71</cp:revision>
  <dcterms:created xsi:type="dcterms:W3CDTF">2019-11-15T09:43:31Z</dcterms:created>
  <dcterms:modified xsi:type="dcterms:W3CDTF">2019-12-04T13:48:50Z</dcterms:modified>
</cp:coreProperties>
</file>